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Fraunces Extra Bold" panose="020B0604020202020204" charset="0"/>
      <p:regular r:id="rId18"/>
    </p:embeddedFont>
    <p:embeddedFont>
      <p:font typeface="Nobile"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42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28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10: Flow of the Learning Methodology
“Now that we understand how the algorithms think, let’s look at how the overall learning process works inside our Meta-DRL framework.
It follows a continuous loop — where the system keeps testing, learning, and improving over time.
Step 1 — Initialize Framework:The process begins by setting up the agent, environment, and all learning parameters.
Step 2 — Prioritize Test Suite:The DRL agent then examines all available test cases and predicts the best order to execute them, aiming to detect faults as early as possible.
Step 3 — Execute and Evaluate:The prioritized test suite is executed, and the system observes the outcomes. Based on performance, the agent receives rewards or penalties.
Step 4 — Update DRL Policy:Using this feedback, the agent updates its strategy — reinforcing what worked and adjusting what didn’t.
Step 5 — Adapt Hyperparameters:Here the meta-learner steps in. It fine-tunes hyperparameters like learning rate and number of iterations automatically, ensuring the system keeps improving without manual tuning.
Step 6 — Refine Strategy:Finally, the updated parameters and experience feed into the next cycle. This loop continues indefinitely, making the system adaptive and self-improving.”</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Meta-DRL framework integrates directly into a Continuous Integration, or CI, pipeline.
Think of it like this — whenever new code is pushed, the CI system triggers our Meta-DRL module.It inspects the test suite and related code metrics, then generates an optimized test order.
Those tests are executed, results are collected, and two things happen:the development team gets faster feedback, and the Meta-DRL system learns from those outcomes.
The meta-learner then adjusts learning parameters based on performance, ensuring the system becomes smarter and more efficient over time.”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validate the framework, the researchers tested it on multiple real-world open-source projects — each with different sizes, complexities, and fault densities.
They measured performance using standard evaluation metrics like APFD, or Average Percentage of Faults Detected.
This ensured that the results were both scientifically sound and practically relevant across diverse environments.”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were impressive.
Training time reduced by 60% compared to existing models.
Efficiency improved by up to 90% in optimal settings.
Training required only 50 episodes, instead of 200.
And the framework was successfully tested across 8 datasets, covering both simple and complex CI systems.
In short — it’s faster, more efficient, and significantly more adaptive than prior approaches.”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brought in three key innovations:
First, an Optimal Cycle Count Strategy — achieving the right balance between training time and performance.
Second, an Adaptive Training Framework — the first application of meta-DRL for test case prioritization.
And third, a Comprehensive Algorithm Analysis — comparing four DRL algorithms to identify which performs best in different contexts.”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the impact and what’s next.
In terms of impact, this framework is highly scalable, energy-efficient, and eliminates manual tuning — all while maintaining reliability.
Looking ahead, future work aims to:
Introduce context-aware reward functions,
Incorporate real-time CI data,
Broaden the range of testing metrics,
And scale the framework to handle larger, more complex systems.
Overall, Meta-DRL presents a major step forward in making test prioritization faster, smarter, and fully adaptive.”</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DFEEE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8.sv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5682"/>
            <a:ext cx="7556421" cy="1700927"/>
          </a:xfrm>
          <a:prstGeom prst="rect">
            <a:avLst/>
          </a:prstGeom>
          <a:noFill/>
          <a:ln/>
        </p:spPr>
        <p:txBody>
          <a:bodyPr wrap="squar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Optimizing Test Case Prioritization With Meta Deep Reinforcement Learning</a:t>
            </a:r>
            <a:endParaRPr lang="en-US" sz="3550" dirty="0"/>
          </a:p>
        </p:txBody>
      </p:sp>
      <p:sp>
        <p:nvSpPr>
          <p:cNvPr id="4" name="Text 1"/>
          <p:cNvSpPr/>
          <p:nvPr/>
        </p:nvSpPr>
        <p:spPr>
          <a:xfrm>
            <a:off x="6280190" y="273677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 breakthrough framework for continuous integration environments using adaptive meta-learning techniques</a:t>
            </a:r>
            <a:endParaRPr lang="en-US" sz="1750" dirty="0"/>
          </a:p>
        </p:txBody>
      </p:sp>
      <p:sp>
        <p:nvSpPr>
          <p:cNvPr id="5" name="Text 2"/>
          <p:cNvSpPr/>
          <p:nvPr/>
        </p:nvSpPr>
        <p:spPr>
          <a:xfrm>
            <a:off x="6280190" y="3717727"/>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Published:</a:t>
            </a:r>
            <a:r>
              <a:rPr lang="en-US" sz="1750" dirty="0">
                <a:solidFill>
                  <a:srgbClr val="405449"/>
                </a:solidFill>
                <a:latin typeface="Nobile" pitchFamily="34" charset="0"/>
                <a:ea typeface="Nobile" pitchFamily="34" charset="-122"/>
                <a:cs typeface="Nobile" pitchFamily="34" charset="-120"/>
              </a:rPr>
              <a:t> IEEE Access, October 2025 | King Saud University, Saudi Arabia</a:t>
            </a:r>
            <a:endParaRPr lang="en-US" sz="1750" dirty="0"/>
          </a:p>
        </p:txBody>
      </p:sp>
      <p:sp>
        <p:nvSpPr>
          <p:cNvPr id="6" name="Text 3"/>
          <p:cNvSpPr/>
          <p:nvPr/>
        </p:nvSpPr>
        <p:spPr>
          <a:xfrm>
            <a:off x="6280190" y="469868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6280190" y="5316736"/>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05449"/>
                </a:solidFill>
                <a:latin typeface="Nobile" pitchFamily="34" charset="0"/>
                <a:ea typeface="Nobile" pitchFamily="34" charset="-122"/>
                <a:cs typeface="Nobile" pitchFamily="34" charset="-120"/>
              </a:rPr>
              <a:t>Software Engineering IA-II</a:t>
            </a:r>
            <a:endParaRPr lang="en-US" sz="1750" dirty="0"/>
          </a:p>
        </p:txBody>
      </p:sp>
      <p:sp>
        <p:nvSpPr>
          <p:cNvPr id="8" name="Text 5"/>
          <p:cNvSpPr/>
          <p:nvPr/>
        </p:nvSpPr>
        <p:spPr>
          <a:xfrm>
            <a:off x="6280190" y="5934789"/>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05449"/>
                </a:solidFill>
                <a:latin typeface="Nobile" pitchFamily="34" charset="0"/>
                <a:ea typeface="Nobile" pitchFamily="34" charset="-122"/>
                <a:cs typeface="Nobile" pitchFamily="34" charset="-120"/>
              </a:rPr>
              <a:t>Shreya Menon - 16010123324</a:t>
            </a:r>
            <a:endParaRPr lang="en-US" sz="1750" dirty="0"/>
          </a:p>
        </p:txBody>
      </p:sp>
      <p:sp>
        <p:nvSpPr>
          <p:cNvPr id="9" name="Text 6"/>
          <p:cNvSpPr/>
          <p:nvPr/>
        </p:nvSpPr>
        <p:spPr>
          <a:xfrm>
            <a:off x="6280190" y="6552843"/>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05449"/>
                </a:solidFill>
                <a:latin typeface="Nobile" pitchFamily="34" charset="0"/>
                <a:ea typeface="Nobile" pitchFamily="34" charset="-122"/>
                <a:cs typeface="Nobile" pitchFamily="34" charset="-120"/>
              </a:rPr>
              <a:t>Shreyans Tatiya - 16010123325</a:t>
            </a:r>
            <a:endParaRPr lang="en-US" sz="1750" dirty="0"/>
          </a:p>
        </p:txBody>
      </p:sp>
      <p:sp>
        <p:nvSpPr>
          <p:cNvPr id="10" name="Text 7"/>
          <p:cNvSpPr/>
          <p:nvPr/>
        </p:nvSpPr>
        <p:spPr>
          <a:xfrm>
            <a:off x="6280190" y="7170896"/>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05449"/>
                </a:solidFill>
                <a:latin typeface="Nobile" pitchFamily="34" charset="0"/>
                <a:ea typeface="Nobile" pitchFamily="34" charset="-122"/>
                <a:cs typeface="Nobile" pitchFamily="34" charset="-120"/>
              </a:rPr>
              <a:t>Siddhant Raut - 16010123331</a:t>
            </a:r>
            <a:endParaRPr lang="en-US" sz="1750" dirty="0"/>
          </a:p>
        </p:txBody>
      </p:sp>
      <p:pic>
        <p:nvPicPr>
          <p:cNvPr id="12" name="Picture 11">
            <a:extLst>
              <a:ext uri="{FF2B5EF4-FFF2-40B4-BE49-F238E27FC236}">
                <a16:creationId xmlns:a16="http://schemas.microsoft.com/office/drawing/2014/main" id="{4381AA13-CFC3-4361-DCA7-5EF011773366}"/>
              </a:ext>
            </a:extLst>
          </p:cNvPr>
          <p:cNvPicPr>
            <a:picLocks noChangeAspect="1"/>
          </p:cNvPicPr>
          <p:nvPr/>
        </p:nvPicPr>
        <p:blipFill>
          <a:blip r:embed="rId4"/>
          <a:stretch>
            <a:fillRect/>
          </a:stretch>
        </p:blipFill>
        <p:spPr>
          <a:xfrm>
            <a:off x="12810231" y="7585805"/>
            <a:ext cx="1705213" cy="5906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728" y="537924"/>
            <a:ext cx="8443436" cy="611386"/>
          </a:xfrm>
          <a:prstGeom prst="rect">
            <a:avLst/>
          </a:prstGeom>
          <a:noFill/>
          <a:ln/>
        </p:spPr>
        <p:txBody>
          <a:bodyPr wrap="none" lIns="0" tIns="0" rIns="0" bIns="0" rtlCol="0" anchor="t"/>
          <a:lstStyle/>
          <a:p>
            <a:pPr marL="0" indent="0" algn="l">
              <a:lnSpc>
                <a:spcPts val="4800"/>
              </a:lnSpc>
              <a:buNone/>
            </a:pPr>
            <a:r>
              <a:rPr lang="en-US" sz="3850" b="1" dirty="0">
                <a:solidFill>
                  <a:srgbClr val="3B4540"/>
                </a:solidFill>
                <a:latin typeface="Fraunces Extra Bold" pitchFamily="34" charset="0"/>
                <a:ea typeface="Fraunces Extra Bold" pitchFamily="34" charset="-122"/>
                <a:cs typeface="Fraunces Extra Bold" pitchFamily="34" charset="-120"/>
              </a:rPr>
              <a:t>Flow of the Learning Methodology</a:t>
            </a:r>
            <a:endParaRPr lang="en-US" sz="3850" dirty="0"/>
          </a:p>
        </p:txBody>
      </p:sp>
      <p:sp>
        <p:nvSpPr>
          <p:cNvPr id="3" name="Text 1"/>
          <p:cNvSpPr/>
          <p:nvPr/>
        </p:nvSpPr>
        <p:spPr>
          <a:xfrm>
            <a:off x="684728" y="1540550"/>
            <a:ext cx="13260943" cy="62579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Meta-DRL framework employs a dynamic, two-loop learning process to continuously refine test case prioritization, adapting to changing software environments and evolving test suites.</a:t>
            </a:r>
            <a:endParaRPr lang="en-US" sz="1500" dirty="0"/>
          </a:p>
        </p:txBody>
      </p:sp>
      <p:sp>
        <p:nvSpPr>
          <p:cNvPr id="4" name="Text 2"/>
          <p:cNvSpPr/>
          <p:nvPr/>
        </p:nvSpPr>
        <p:spPr>
          <a:xfrm>
            <a:off x="2176701" y="2485549"/>
            <a:ext cx="2622233" cy="305633"/>
          </a:xfrm>
          <a:prstGeom prst="rect">
            <a:avLst/>
          </a:prstGeom>
          <a:noFill/>
          <a:ln/>
        </p:spPr>
        <p:txBody>
          <a:bodyPr wrap="none" lIns="0" tIns="0" rIns="0" bIns="0" rtlCol="0" anchor="t"/>
          <a:lstStyle/>
          <a:p>
            <a:pPr marL="0" indent="0" algn="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Initialize Framework</a:t>
            </a:r>
            <a:endParaRPr lang="en-US" sz="1900" dirty="0"/>
          </a:p>
        </p:txBody>
      </p:sp>
      <p:sp>
        <p:nvSpPr>
          <p:cNvPr id="5" name="Text 3"/>
          <p:cNvSpPr/>
          <p:nvPr/>
        </p:nvSpPr>
        <p:spPr>
          <a:xfrm>
            <a:off x="684728" y="2908459"/>
            <a:ext cx="4114205" cy="625793"/>
          </a:xfrm>
          <a:prstGeom prst="rect">
            <a:avLst/>
          </a:prstGeom>
          <a:noFill/>
          <a:ln/>
        </p:spPr>
        <p:txBody>
          <a:bodyPr wrap="square" lIns="0" tIns="0" rIns="0" bIns="0" rtlCol="0" anchor="t"/>
          <a:lstStyle/>
          <a:p>
            <a:pPr marL="0" indent="0" algn="r">
              <a:lnSpc>
                <a:spcPts val="2450"/>
              </a:lnSpc>
              <a:buNone/>
            </a:pPr>
            <a:r>
              <a:rPr lang="en-US" sz="1500" dirty="0">
                <a:solidFill>
                  <a:srgbClr val="405449"/>
                </a:solidFill>
                <a:latin typeface="Nobile" pitchFamily="34" charset="0"/>
                <a:ea typeface="Nobile" pitchFamily="34" charset="-122"/>
                <a:cs typeface="Nobile" pitchFamily="34" charset="-120"/>
              </a:rPr>
              <a:t>DRL agent and meta-learning parameters are set up for the current task.</a:t>
            </a:r>
            <a:endParaRPr lang="en-US" sz="1500" dirty="0"/>
          </a:p>
        </p:txBody>
      </p:sp>
      <p:pic>
        <p:nvPicPr>
          <p:cNvPr id="6" name="Image 0" descr="preencoded.png"/>
          <p:cNvPicPr>
            <a:picLocks noChangeAspect="1"/>
          </p:cNvPicPr>
          <p:nvPr/>
        </p:nvPicPr>
        <p:blipFill>
          <a:blip r:embed="rId3"/>
          <a:stretch>
            <a:fillRect/>
          </a:stretch>
        </p:blipFill>
        <p:spPr>
          <a:xfrm>
            <a:off x="4994553" y="2386370"/>
            <a:ext cx="4641294" cy="4641294"/>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0529" y="3035082"/>
            <a:ext cx="292656" cy="292656"/>
          </a:xfrm>
          <a:prstGeom prst="rect">
            <a:avLst/>
          </a:prstGeom>
        </p:spPr>
      </p:pic>
      <p:sp>
        <p:nvSpPr>
          <p:cNvPr id="8" name="Text 4"/>
          <p:cNvSpPr/>
          <p:nvPr/>
        </p:nvSpPr>
        <p:spPr>
          <a:xfrm>
            <a:off x="9831467" y="2485549"/>
            <a:ext cx="2477691" cy="305633"/>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Prioritize Test Suite</a:t>
            </a:r>
            <a:endParaRPr lang="en-US" sz="1900" dirty="0"/>
          </a:p>
        </p:txBody>
      </p:sp>
      <p:sp>
        <p:nvSpPr>
          <p:cNvPr id="9" name="Text 5"/>
          <p:cNvSpPr/>
          <p:nvPr/>
        </p:nvSpPr>
        <p:spPr>
          <a:xfrm>
            <a:off x="9831467" y="2908459"/>
            <a:ext cx="4114205" cy="62579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DRL agent generates an optimal sequence for test case execution.</a:t>
            </a:r>
            <a:endParaRPr lang="en-US" sz="1500" dirty="0"/>
          </a:p>
        </p:txBody>
      </p:sp>
      <p:pic>
        <p:nvPicPr>
          <p:cNvPr id="10" name="Image 2" descr="preencoded.png"/>
          <p:cNvPicPr>
            <a:picLocks noChangeAspect="1"/>
          </p:cNvPicPr>
          <p:nvPr/>
        </p:nvPicPr>
        <p:blipFill>
          <a:blip r:embed="rId6"/>
          <a:stretch>
            <a:fillRect/>
          </a:stretch>
        </p:blipFill>
        <p:spPr>
          <a:xfrm>
            <a:off x="4994553" y="2386370"/>
            <a:ext cx="4641294" cy="4641294"/>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0729" y="3314402"/>
            <a:ext cx="292656" cy="292656"/>
          </a:xfrm>
          <a:prstGeom prst="rect">
            <a:avLst/>
          </a:prstGeom>
        </p:spPr>
      </p:pic>
      <p:sp>
        <p:nvSpPr>
          <p:cNvPr id="12" name="Text 6"/>
          <p:cNvSpPr/>
          <p:nvPr/>
        </p:nvSpPr>
        <p:spPr>
          <a:xfrm>
            <a:off x="10027087" y="4026098"/>
            <a:ext cx="2445425" cy="305633"/>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Execute &amp; Evaluate</a:t>
            </a:r>
            <a:endParaRPr lang="en-US" sz="1900" dirty="0"/>
          </a:p>
        </p:txBody>
      </p:sp>
      <p:sp>
        <p:nvSpPr>
          <p:cNvPr id="13" name="Text 7"/>
          <p:cNvSpPr/>
          <p:nvPr/>
        </p:nvSpPr>
        <p:spPr>
          <a:xfrm>
            <a:off x="10027087" y="4449008"/>
            <a:ext cx="3918585" cy="938689"/>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prioritized suite is run, and performance (e.g., fault detection) is measured.</a:t>
            </a:r>
            <a:endParaRPr lang="en-US" sz="1500" dirty="0"/>
          </a:p>
        </p:txBody>
      </p:sp>
      <p:pic>
        <p:nvPicPr>
          <p:cNvPr id="14" name="Image 4" descr="preencoded.png"/>
          <p:cNvPicPr>
            <a:picLocks noChangeAspect="1"/>
          </p:cNvPicPr>
          <p:nvPr/>
        </p:nvPicPr>
        <p:blipFill>
          <a:blip r:embed="rId9"/>
          <a:stretch>
            <a:fillRect/>
          </a:stretch>
        </p:blipFill>
        <p:spPr>
          <a:xfrm>
            <a:off x="4994553" y="2386370"/>
            <a:ext cx="4641294" cy="4641294"/>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9013" y="4839831"/>
            <a:ext cx="292656" cy="292656"/>
          </a:xfrm>
          <a:prstGeom prst="rect">
            <a:avLst/>
          </a:prstGeom>
        </p:spPr>
      </p:pic>
      <p:sp>
        <p:nvSpPr>
          <p:cNvPr id="16" name="Text 8"/>
          <p:cNvSpPr/>
          <p:nvPr/>
        </p:nvSpPr>
        <p:spPr>
          <a:xfrm>
            <a:off x="9831467" y="5879663"/>
            <a:ext cx="2445425" cy="305633"/>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Update DRL Policy</a:t>
            </a:r>
            <a:endParaRPr lang="en-US" sz="1900" dirty="0"/>
          </a:p>
        </p:txBody>
      </p:sp>
      <p:sp>
        <p:nvSpPr>
          <p:cNvPr id="17" name="Text 9"/>
          <p:cNvSpPr/>
          <p:nvPr/>
        </p:nvSpPr>
        <p:spPr>
          <a:xfrm>
            <a:off x="9831467" y="6302573"/>
            <a:ext cx="4114205" cy="62579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The inner loop refines the agent's strategy based on received rewards.</a:t>
            </a:r>
            <a:endParaRPr lang="en-US" sz="1500" dirty="0"/>
          </a:p>
        </p:txBody>
      </p:sp>
      <p:pic>
        <p:nvPicPr>
          <p:cNvPr id="18" name="Image 6" descr="preencoded.png"/>
          <p:cNvPicPr>
            <a:picLocks noChangeAspect="1"/>
          </p:cNvPicPr>
          <p:nvPr/>
        </p:nvPicPr>
        <p:blipFill>
          <a:blip r:embed="rId12"/>
          <a:stretch>
            <a:fillRect/>
          </a:stretch>
        </p:blipFill>
        <p:spPr>
          <a:xfrm>
            <a:off x="4994553" y="2386370"/>
            <a:ext cx="4641294" cy="4641294"/>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6978" y="6086058"/>
            <a:ext cx="292656" cy="292656"/>
          </a:xfrm>
          <a:prstGeom prst="rect">
            <a:avLst/>
          </a:prstGeom>
        </p:spPr>
      </p:pic>
      <p:sp>
        <p:nvSpPr>
          <p:cNvPr id="20" name="Text 10"/>
          <p:cNvSpPr/>
          <p:nvPr/>
        </p:nvSpPr>
        <p:spPr>
          <a:xfrm>
            <a:off x="1765816" y="5879663"/>
            <a:ext cx="3033117" cy="305633"/>
          </a:xfrm>
          <a:prstGeom prst="rect">
            <a:avLst/>
          </a:prstGeom>
          <a:noFill/>
          <a:ln/>
        </p:spPr>
        <p:txBody>
          <a:bodyPr wrap="none" lIns="0" tIns="0" rIns="0" bIns="0" rtlCol="0" anchor="t"/>
          <a:lstStyle/>
          <a:p>
            <a:pPr marL="0" indent="0" algn="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Adapt Hyperparameters</a:t>
            </a:r>
            <a:endParaRPr lang="en-US" sz="1900" dirty="0"/>
          </a:p>
        </p:txBody>
      </p:sp>
      <p:sp>
        <p:nvSpPr>
          <p:cNvPr id="21" name="Text 11"/>
          <p:cNvSpPr/>
          <p:nvPr/>
        </p:nvSpPr>
        <p:spPr>
          <a:xfrm>
            <a:off x="684728" y="6302573"/>
            <a:ext cx="4114205" cy="625793"/>
          </a:xfrm>
          <a:prstGeom prst="rect">
            <a:avLst/>
          </a:prstGeom>
          <a:noFill/>
          <a:ln/>
        </p:spPr>
        <p:txBody>
          <a:bodyPr wrap="square" lIns="0" tIns="0" rIns="0" bIns="0" rtlCol="0" anchor="t"/>
          <a:lstStyle/>
          <a:p>
            <a:pPr marL="0" indent="0" algn="r">
              <a:lnSpc>
                <a:spcPts val="2450"/>
              </a:lnSpc>
              <a:buNone/>
            </a:pPr>
            <a:r>
              <a:rPr lang="en-US" sz="1500" dirty="0">
                <a:solidFill>
                  <a:srgbClr val="405449"/>
                </a:solidFill>
                <a:latin typeface="Nobile" pitchFamily="34" charset="0"/>
                <a:ea typeface="Nobile" pitchFamily="34" charset="-122"/>
                <a:cs typeface="Nobile" pitchFamily="34" charset="-120"/>
              </a:rPr>
              <a:t>The outer loop meta-learner adjusts DRL's learning rates and other settings.</a:t>
            </a:r>
            <a:endParaRPr lang="en-US" sz="1500" dirty="0"/>
          </a:p>
        </p:txBody>
      </p:sp>
      <p:pic>
        <p:nvPicPr>
          <p:cNvPr id="22" name="Image 8" descr="preencoded.png"/>
          <p:cNvPicPr>
            <a:picLocks noChangeAspect="1"/>
          </p:cNvPicPr>
          <p:nvPr/>
        </p:nvPicPr>
        <p:blipFill>
          <a:blip r:embed="rId15"/>
          <a:stretch>
            <a:fillRect/>
          </a:stretch>
        </p:blipFill>
        <p:spPr>
          <a:xfrm>
            <a:off x="4994553" y="2386370"/>
            <a:ext cx="4641294" cy="4641294"/>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26778" y="5806738"/>
            <a:ext cx="292656" cy="292656"/>
          </a:xfrm>
          <a:prstGeom prst="rect">
            <a:avLst/>
          </a:prstGeom>
        </p:spPr>
      </p:pic>
      <p:sp>
        <p:nvSpPr>
          <p:cNvPr id="24" name="Text 12"/>
          <p:cNvSpPr/>
          <p:nvPr/>
        </p:nvSpPr>
        <p:spPr>
          <a:xfrm>
            <a:off x="2157889" y="4026098"/>
            <a:ext cx="2445425" cy="305633"/>
          </a:xfrm>
          <a:prstGeom prst="rect">
            <a:avLst/>
          </a:prstGeom>
          <a:noFill/>
          <a:ln/>
        </p:spPr>
        <p:txBody>
          <a:bodyPr wrap="none" lIns="0" tIns="0" rIns="0" bIns="0" rtlCol="0" anchor="t"/>
          <a:lstStyle/>
          <a:p>
            <a:pPr marL="0" indent="0" algn="r">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Refine Strategy</a:t>
            </a:r>
            <a:endParaRPr lang="en-US" sz="1900" dirty="0"/>
          </a:p>
        </p:txBody>
      </p:sp>
      <p:sp>
        <p:nvSpPr>
          <p:cNvPr id="25" name="Text 13"/>
          <p:cNvSpPr/>
          <p:nvPr/>
        </p:nvSpPr>
        <p:spPr>
          <a:xfrm>
            <a:off x="684728" y="4449008"/>
            <a:ext cx="3918585" cy="938689"/>
          </a:xfrm>
          <a:prstGeom prst="rect">
            <a:avLst/>
          </a:prstGeom>
          <a:noFill/>
          <a:ln/>
        </p:spPr>
        <p:txBody>
          <a:bodyPr wrap="square" lIns="0" tIns="0" rIns="0" bIns="0" rtlCol="0" anchor="t"/>
          <a:lstStyle/>
          <a:p>
            <a:pPr marL="0" indent="0" algn="r">
              <a:lnSpc>
                <a:spcPts val="2450"/>
              </a:lnSpc>
              <a:buNone/>
            </a:pPr>
            <a:r>
              <a:rPr lang="en-US" sz="1500" dirty="0">
                <a:solidFill>
                  <a:srgbClr val="405449"/>
                </a:solidFill>
                <a:latin typeface="Nobile" pitchFamily="34" charset="0"/>
                <a:ea typeface="Nobile" pitchFamily="34" charset="-122"/>
                <a:cs typeface="Nobile" pitchFamily="34" charset="-120"/>
              </a:rPr>
              <a:t>The adapted parameters inform the next iteration, improving prioritization efficiency.</a:t>
            </a:r>
            <a:endParaRPr lang="en-US" sz="1500" dirty="0"/>
          </a:p>
        </p:txBody>
      </p:sp>
      <p:pic>
        <p:nvPicPr>
          <p:cNvPr id="26" name="Image 10" descr="preencoded.png"/>
          <p:cNvPicPr>
            <a:picLocks noChangeAspect="1"/>
          </p:cNvPicPr>
          <p:nvPr/>
        </p:nvPicPr>
        <p:blipFill>
          <a:blip r:embed="rId18"/>
          <a:stretch>
            <a:fillRect/>
          </a:stretch>
        </p:blipFill>
        <p:spPr>
          <a:xfrm>
            <a:off x="4994553" y="2386370"/>
            <a:ext cx="4641294" cy="4641294"/>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68494" y="4281309"/>
            <a:ext cx="292656" cy="292656"/>
          </a:xfrm>
          <a:prstGeom prst="rect">
            <a:avLst/>
          </a:prstGeom>
        </p:spPr>
      </p:pic>
      <p:sp>
        <p:nvSpPr>
          <p:cNvPr id="28" name="Text 14"/>
          <p:cNvSpPr/>
          <p:nvPr/>
        </p:nvSpPr>
        <p:spPr>
          <a:xfrm>
            <a:off x="684728" y="7247692"/>
            <a:ext cx="13260943" cy="62579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This cyclical process ensures continuous adaptation, allowing the system to "learn to learn" and maintain high prioritization effectiveness across diverse and evolving CI environments.</a:t>
            </a:r>
            <a:endParaRPr lang="en-US" sz="1500" dirty="0"/>
          </a:p>
        </p:txBody>
      </p:sp>
      <p:pic>
        <p:nvPicPr>
          <p:cNvPr id="30" name="Picture 29">
            <a:extLst>
              <a:ext uri="{FF2B5EF4-FFF2-40B4-BE49-F238E27FC236}">
                <a16:creationId xmlns:a16="http://schemas.microsoft.com/office/drawing/2014/main" id="{C4A54FEE-7A2A-6936-BF73-A8E19EAA6C9F}"/>
              </a:ext>
            </a:extLst>
          </p:cNvPr>
          <p:cNvPicPr>
            <a:picLocks noChangeAspect="1"/>
          </p:cNvPicPr>
          <p:nvPr/>
        </p:nvPicPr>
        <p:blipFill>
          <a:blip r:embed="rId21"/>
          <a:stretch>
            <a:fillRect/>
          </a:stretch>
        </p:blipFill>
        <p:spPr>
          <a:xfrm>
            <a:off x="12634670" y="7659337"/>
            <a:ext cx="1886213" cy="5334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0689" y="782836"/>
            <a:ext cx="13129022" cy="343257"/>
          </a:xfrm>
          <a:prstGeom prst="rect">
            <a:avLst/>
          </a:prstGeom>
          <a:noFill/>
          <a:ln/>
        </p:spPr>
        <p:txBody>
          <a:bodyPr wrap="non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The integration of a DRL agent within the CI environment</a:t>
            </a:r>
            <a:endParaRPr lang="en-US" sz="1650" dirty="0"/>
          </a:p>
        </p:txBody>
      </p:sp>
      <p:pic>
        <p:nvPicPr>
          <p:cNvPr id="3" name="Image 0" descr="preencoded.png"/>
          <p:cNvPicPr>
            <a:picLocks noChangeAspect="1"/>
          </p:cNvPicPr>
          <p:nvPr/>
        </p:nvPicPr>
        <p:blipFill>
          <a:blip r:embed="rId3"/>
          <a:stretch>
            <a:fillRect/>
          </a:stretch>
        </p:blipFill>
        <p:spPr>
          <a:xfrm>
            <a:off x="750689" y="1367314"/>
            <a:ext cx="13129022" cy="6057543"/>
          </a:xfrm>
          <a:prstGeom prst="rect">
            <a:avLst/>
          </a:prstGeom>
        </p:spPr>
      </p:pic>
      <p:sp>
        <p:nvSpPr>
          <p:cNvPr id="4" name="Text 1"/>
          <p:cNvSpPr/>
          <p:nvPr/>
        </p:nvSpPr>
        <p:spPr>
          <a:xfrm>
            <a:off x="750689" y="7666077"/>
            <a:ext cx="13129022" cy="343257"/>
          </a:xfrm>
          <a:prstGeom prst="rect">
            <a:avLst/>
          </a:prstGeom>
          <a:noFill/>
          <a:ln/>
        </p:spPr>
        <p:txBody>
          <a:bodyPr wrap="none" lIns="0" tIns="0" rIns="0" bIns="0" rtlCol="0" anchor="t"/>
          <a:lstStyle/>
          <a:p>
            <a:pPr marL="0" indent="0" algn="l">
              <a:lnSpc>
                <a:spcPts val="2700"/>
              </a:lnSpc>
              <a:buNone/>
            </a:pPr>
            <a:endParaRPr lang="en-US" sz="1650" dirty="0"/>
          </a:p>
        </p:txBody>
      </p:sp>
      <p:pic>
        <p:nvPicPr>
          <p:cNvPr id="6" name="Picture 5">
            <a:extLst>
              <a:ext uri="{FF2B5EF4-FFF2-40B4-BE49-F238E27FC236}">
                <a16:creationId xmlns:a16="http://schemas.microsoft.com/office/drawing/2014/main" id="{2355E635-93F1-1255-5354-5A45F962E62F}"/>
              </a:ext>
            </a:extLst>
          </p:cNvPr>
          <p:cNvPicPr>
            <a:picLocks noChangeAspect="1"/>
          </p:cNvPicPr>
          <p:nvPr/>
        </p:nvPicPr>
        <p:blipFill>
          <a:blip r:embed="rId4"/>
          <a:stretch>
            <a:fillRect/>
          </a:stretch>
        </p:blipFill>
        <p:spPr>
          <a:xfrm>
            <a:off x="12744187" y="7666077"/>
            <a:ext cx="1886213" cy="5334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09851"/>
            <a:ext cx="9792295"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Research Methodology &amp; Datasets</a:t>
            </a:r>
            <a:endParaRPr lang="en-US" sz="4450" dirty="0"/>
          </a:p>
        </p:txBody>
      </p:sp>
      <p:sp>
        <p:nvSpPr>
          <p:cNvPr id="3" name="Text 1"/>
          <p:cNvSpPr/>
          <p:nvPr/>
        </p:nvSpPr>
        <p:spPr>
          <a:xfrm>
            <a:off x="793790" y="1509355"/>
            <a:ext cx="5282089"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Rigorous Experimental Design</a:t>
            </a:r>
            <a:endParaRPr lang="en-US" sz="2650" dirty="0"/>
          </a:p>
        </p:txBody>
      </p:sp>
      <p:sp>
        <p:nvSpPr>
          <p:cNvPr id="4" name="Text 2"/>
          <p:cNvSpPr/>
          <p:nvPr/>
        </p:nvSpPr>
        <p:spPr>
          <a:xfrm>
            <a:off x="793790" y="227480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methodology involved extensive experimentation across diverse software projects to validate the Meta-DRL framework's effectiveness. They meticulously simulated continuous integration environments to observe the adaptive behavior of  DRL agents under varying conditions.</a:t>
            </a:r>
            <a:endParaRPr lang="en-US" sz="1750" dirty="0"/>
          </a:p>
        </p:txBody>
      </p:sp>
      <p:sp>
        <p:nvSpPr>
          <p:cNvPr id="5" name="Text 3"/>
          <p:cNvSpPr/>
          <p:nvPr/>
        </p:nvSpPr>
        <p:spPr>
          <a:xfrm>
            <a:off x="793790" y="361866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Performance was rigorously evaluated using industry-standard metrics for test case prioritization, ensuring a comprehensive assessment of the solution's capabilities.</a:t>
            </a:r>
            <a:endParaRPr lang="en-US" sz="1750" dirty="0"/>
          </a:p>
        </p:txBody>
      </p:sp>
      <p:sp>
        <p:nvSpPr>
          <p:cNvPr id="6" name="Text 4"/>
          <p:cNvSpPr/>
          <p:nvPr/>
        </p:nvSpPr>
        <p:spPr>
          <a:xfrm>
            <a:off x="793790" y="4684633"/>
            <a:ext cx="5943481"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Diverse &amp; Representative Datasets</a:t>
            </a:r>
            <a:endParaRPr lang="en-US" sz="2650" dirty="0"/>
          </a:p>
        </p:txBody>
      </p:sp>
      <p:sp>
        <p:nvSpPr>
          <p:cNvPr id="7" name="Text 5"/>
          <p:cNvSpPr/>
          <p:nvPr/>
        </p:nvSpPr>
        <p:spPr>
          <a:xfrm>
            <a:off x="793790" y="545008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It leveraged publicly available software engineering datasets, including historical data from large-scale open-source projects. This provided a wide range of test suite characteristics, encompassing varying sizes, fault densities, and execution patterns.</a:t>
            </a:r>
            <a:endParaRPr lang="en-US" sz="1750" dirty="0"/>
          </a:p>
        </p:txBody>
      </p:sp>
      <p:sp>
        <p:nvSpPr>
          <p:cNvPr id="8" name="Text 6"/>
          <p:cNvSpPr/>
          <p:nvPr/>
        </p:nvSpPr>
        <p:spPr>
          <a:xfrm>
            <a:off x="793790" y="67939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diverse data selection was crucial for demonstrating the robustness, adaptability, and generalizability of our Meta-DRL approach across different software development contexts.</a:t>
            </a:r>
            <a:endParaRPr lang="en-US" sz="1750" dirty="0"/>
          </a:p>
        </p:txBody>
      </p:sp>
      <p:pic>
        <p:nvPicPr>
          <p:cNvPr id="10" name="Picture 9">
            <a:extLst>
              <a:ext uri="{FF2B5EF4-FFF2-40B4-BE49-F238E27FC236}">
                <a16:creationId xmlns:a16="http://schemas.microsoft.com/office/drawing/2014/main" id="{3B1B95E9-2414-CF87-038E-4CB71B1D0EE9}"/>
              </a:ext>
            </a:extLst>
          </p:cNvPr>
          <p:cNvPicPr>
            <a:picLocks noChangeAspect="1"/>
          </p:cNvPicPr>
          <p:nvPr/>
        </p:nvPicPr>
        <p:blipFill>
          <a:blip r:embed="rId3"/>
          <a:stretch>
            <a:fillRect/>
          </a:stretch>
        </p:blipFill>
        <p:spPr>
          <a:xfrm>
            <a:off x="12744187" y="7696126"/>
            <a:ext cx="1886213" cy="533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711" y="742831"/>
            <a:ext cx="5898475" cy="654248"/>
          </a:xfrm>
          <a:prstGeom prst="rect">
            <a:avLst/>
          </a:prstGeom>
          <a:noFill/>
          <a:ln/>
        </p:spPr>
        <p:txBody>
          <a:bodyPr wrap="none" lIns="0" tIns="0" rIns="0" bIns="0" rtlCol="0" anchor="t"/>
          <a:lstStyle/>
          <a:p>
            <a:pPr marL="0" indent="0" algn="l">
              <a:lnSpc>
                <a:spcPts val="5150"/>
              </a:lnSpc>
              <a:buNone/>
            </a:pPr>
            <a:r>
              <a:rPr lang="en-US" sz="4100" b="1" dirty="0">
                <a:solidFill>
                  <a:srgbClr val="3B4540"/>
                </a:solidFill>
                <a:latin typeface="Fraunces Extra Bold" pitchFamily="34" charset="0"/>
                <a:ea typeface="Fraunces Extra Bold" pitchFamily="34" charset="-122"/>
                <a:cs typeface="Fraunces Extra Bold" pitchFamily="34" charset="-120"/>
              </a:rPr>
              <a:t>Breakthrough Results</a:t>
            </a:r>
            <a:endParaRPr lang="en-US" sz="4100" dirty="0"/>
          </a:p>
        </p:txBody>
      </p:sp>
      <p:sp>
        <p:nvSpPr>
          <p:cNvPr id="4" name="Text 1"/>
          <p:cNvSpPr/>
          <p:nvPr/>
        </p:nvSpPr>
        <p:spPr>
          <a:xfrm>
            <a:off x="732711" y="1815703"/>
            <a:ext cx="2385060" cy="690920"/>
          </a:xfrm>
          <a:prstGeom prst="rect">
            <a:avLst/>
          </a:prstGeom>
          <a:noFill/>
          <a:ln/>
        </p:spPr>
        <p:txBody>
          <a:bodyPr wrap="none" lIns="0" tIns="0" rIns="0" bIns="0" rtlCol="0" anchor="t"/>
          <a:lstStyle/>
          <a:p>
            <a:pPr marL="0" indent="0" algn="ctr">
              <a:lnSpc>
                <a:spcPts val="5400"/>
              </a:lnSpc>
              <a:buNone/>
            </a:pPr>
            <a:r>
              <a:rPr lang="en-US" sz="5400" b="1" dirty="0">
                <a:solidFill>
                  <a:srgbClr val="405449"/>
                </a:solidFill>
                <a:latin typeface="Fraunces Extra Bold" pitchFamily="34" charset="0"/>
                <a:ea typeface="Fraunces Extra Bold" pitchFamily="34" charset="-122"/>
                <a:cs typeface="Fraunces Extra Bold" pitchFamily="34" charset="-120"/>
              </a:rPr>
              <a:t>60%</a:t>
            </a:r>
            <a:endParaRPr lang="en-US" sz="5400" dirty="0"/>
          </a:p>
        </p:txBody>
      </p:sp>
      <p:sp>
        <p:nvSpPr>
          <p:cNvPr id="5" name="Text 2"/>
          <p:cNvSpPr/>
          <p:nvPr/>
        </p:nvSpPr>
        <p:spPr>
          <a:xfrm>
            <a:off x="732711" y="2768203"/>
            <a:ext cx="2385060" cy="654129"/>
          </a:xfrm>
          <a:prstGeom prst="rect">
            <a:avLst/>
          </a:prstGeom>
          <a:noFill/>
          <a:ln/>
        </p:spPr>
        <p:txBody>
          <a:bodyPr wrap="square" lIns="0" tIns="0" rIns="0" bIns="0" rtlCol="0" anchor="t"/>
          <a:lstStyle/>
          <a:p>
            <a:pPr marL="0" indent="0" algn="ctr">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Training Time Reduction</a:t>
            </a:r>
            <a:endParaRPr lang="en-US" sz="2050" dirty="0"/>
          </a:p>
        </p:txBody>
      </p:sp>
      <p:sp>
        <p:nvSpPr>
          <p:cNvPr id="6" name="Text 3"/>
          <p:cNvSpPr/>
          <p:nvPr/>
        </p:nvSpPr>
        <p:spPr>
          <a:xfrm>
            <a:off x="732711" y="3547943"/>
            <a:ext cx="2385060" cy="1005126"/>
          </a:xfrm>
          <a:prstGeom prst="rect">
            <a:avLst/>
          </a:prstGeom>
          <a:noFill/>
          <a:ln/>
        </p:spPr>
        <p:txBody>
          <a:bodyPr wrap="square" lIns="0" tIns="0" rIns="0" bIns="0" rtlCol="0" anchor="t"/>
          <a:lstStyle/>
          <a:p>
            <a:pPr marL="0" indent="0" algn="ctr">
              <a:lnSpc>
                <a:spcPts val="2600"/>
              </a:lnSpc>
              <a:buNone/>
            </a:pPr>
            <a:r>
              <a:rPr lang="en-US" sz="1600" dirty="0">
                <a:solidFill>
                  <a:srgbClr val="405449"/>
                </a:solidFill>
                <a:latin typeface="Nobile" pitchFamily="34" charset="0"/>
                <a:ea typeface="Nobile" pitchFamily="34" charset="-122"/>
                <a:cs typeface="Nobile" pitchFamily="34" charset="-120"/>
              </a:rPr>
              <a:t>Compared to existing approaches requiring 200 episodes</a:t>
            </a:r>
            <a:endParaRPr lang="en-US" sz="1600" dirty="0"/>
          </a:p>
        </p:txBody>
      </p:sp>
      <p:sp>
        <p:nvSpPr>
          <p:cNvPr id="7" name="Text 4"/>
          <p:cNvSpPr/>
          <p:nvPr/>
        </p:nvSpPr>
        <p:spPr>
          <a:xfrm>
            <a:off x="3379470" y="1815703"/>
            <a:ext cx="2385060" cy="690920"/>
          </a:xfrm>
          <a:prstGeom prst="rect">
            <a:avLst/>
          </a:prstGeom>
          <a:noFill/>
          <a:ln/>
        </p:spPr>
        <p:txBody>
          <a:bodyPr wrap="none" lIns="0" tIns="0" rIns="0" bIns="0" rtlCol="0" anchor="t"/>
          <a:lstStyle/>
          <a:p>
            <a:pPr marL="0" indent="0" algn="ctr">
              <a:lnSpc>
                <a:spcPts val="5400"/>
              </a:lnSpc>
              <a:buNone/>
            </a:pPr>
            <a:r>
              <a:rPr lang="en-US" sz="5400" b="1" dirty="0">
                <a:solidFill>
                  <a:srgbClr val="405449"/>
                </a:solidFill>
                <a:latin typeface="Fraunces Extra Bold" pitchFamily="34" charset="0"/>
                <a:ea typeface="Fraunces Extra Bold" pitchFamily="34" charset="-122"/>
                <a:cs typeface="Fraunces Extra Bold" pitchFamily="34" charset="-120"/>
              </a:rPr>
              <a:t>90%</a:t>
            </a:r>
            <a:endParaRPr lang="en-US" sz="5400" dirty="0"/>
          </a:p>
        </p:txBody>
      </p:sp>
      <p:sp>
        <p:nvSpPr>
          <p:cNvPr id="8" name="Text 5"/>
          <p:cNvSpPr/>
          <p:nvPr/>
        </p:nvSpPr>
        <p:spPr>
          <a:xfrm>
            <a:off x="3379470" y="2768203"/>
            <a:ext cx="2385060" cy="654129"/>
          </a:xfrm>
          <a:prstGeom prst="rect">
            <a:avLst/>
          </a:prstGeom>
          <a:noFill/>
          <a:ln/>
        </p:spPr>
        <p:txBody>
          <a:bodyPr wrap="square" lIns="0" tIns="0" rIns="0" bIns="0" rtlCol="0" anchor="t"/>
          <a:lstStyle/>
          <a:p>
            <a:pPr marL="0" indent="0" algn="ctr">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Maximum Efficiency Gain</a:t>
            </a:r>
            <a:endParaRPr lang="en-US" sz="2050" dirty="0"/>
          </a:p>
        </p:txBody>
      </p:sp>
      <p:sp>
        <p:nvSpPr>
          <p:cNvPr id="9" name="Text 6"/>
          <p:cNvSpPr/>
          <p:nvPr/>
        </p:nvSpPr>
        <p:spPr>
          <a:xfrm>
            <a:off x="3379470" y="3547943"/>
            <a:ext cx="2385060" cy="1005126"/>
          </a:xfrm>
          <a:prstGeom prst="rect">
            <a:avLst/>
          </a:prstGeom>
          <a:noFill/>
          <a:ln/>
        </p:spPr>
        <p:txBody>
          <a:bodyPr wrap="square" lIns="0" tIns="0" rIns="0" bIns="0" rtlCol="0" anchor="t"/>
          <a:lstStyle/>
          <a:p>
            <a:pPr marL="0" indent="0" algn="ctr">
              <a:lnSpc>
                <a:spcPts val="2600"/>
              </a:lnSpc>
              <a:buNone/>
            </a:pPr>
            <a:r>
              <a:rPr lang="en-US" sz="1600" dirty="0">
                <a:solidFill>
                  <a:srgbClr val="405449"/>
                </a:solidFill>
                <a:latin typeface="Nobile" pitchFamily="34" charset="0"/>
                <a:ea typeface="Nobile" pitchFamily="34" charset="-122"/>
                <a:cs typeface="Nobile" pitchFamily="34" charset="-120"/>
              </a:rPr>
              <a:t>In optimal configurations across different datasets</a:t>
            </a:r>
            <a:endParaRPr lang="en-US" sz="1600" dirty="0"/>
          </a:p>
        </p:txBody>
      </p:sp>
      <p:sp>
        <p:nvSpPr>
          <p:cNvPr id="10" name="Text 7"/>
          <p:cNvSpPr/>
          <p:nvPr/>
        </p:nvSpPr>
        <p:spPr>
          <a:xfrm>
            <a:off x="6026229" y="1815703"/>
            <a:ext cx="2385060" cy="690920"/>
          </a:xfrm>
          <a:prstGeom prst="rect">
            <a:avLst/>
          </a:prstGeom>
          <a:noFill/>
          <a:ln/>
        </p:spPr>
        <p:txBody>
          <a:bodyPr wrap="none" lIns="0" tIns="0" rIns="0" bIns="0" rtlCol="0" anchor="t"/>
          <a:lstStyle/>
          <a:p>
            <a:pPr marL="0" indent="0" algn="ctr">
              <a:lnSpc>
                <a:spcPts val="5400"/>
              </a:lnSpc>
              <a:buNone/>
            </a:pPr>
            <a:r>
              <a:rPr lang="en-US" sz="5400" b="1" dirty="0">
                <a:solidFill>
                  <a:srgbClr val="405449"/>
                </a:solidFill>
                <a:latin typeface="Fraunces Extra Bold" pitchFamily="34" charset="0"/>
                <a:ea typeface="Fraunces Extra Bold" pitchFamily="34" charset="-122"/>
                <a:cs typeface="Fraunces Extra Bold" pitchFamily="34" charset="-120"/>
              </a:rPr>
              <a:t>50</a:t>
            </a:r>
            <a:endParaRPr lang="en-US" sz="5400" dirty="0"/>
          </a:p>
        </p:txBody>
      </p:sp>
      <p:sp>
        <p:nvSpPr>
          <p:cNvPr id="11" name="Text 8"/>
          <p:cNvSpPr/>
          <p:nvPr/>
        </p:nvSpPr>
        <p:spPr>
          <a:xfrm>
            <a:off x="6026229" y="2768203"/>
            <a:ext cx="2385060" cy="654129"/>
          </a:xfrm>
          <a:prstGeom prst="rect">
            <a:avLst/>
          </a:prstGeom>
          <a:noFill/>
          <a:ln/>
        </p:spPr>
        <p:txBody>
          <a:bodyPr wrap="square" lIns="0" tIns="0" rIns="0" bIns="0" rtlCol="0" anchor="t"/>
          <a:lstStyle/>
          <a:p>
            <a:pPr marL="0" indent="0" algn="ctr">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Episodes Required</a:t>
            </a:r>
            <a:endParaRPr lang="en-US" sz="2050" dirty="0"/>
          </a:p>
        </p:txBody>
      </p:sp>
      <p:sp>
        <p:nvSpPr>
          <p:cNvPr id="12" name="Text 9"/>
          <p:cNvSpPr/>
          <p:nvPr/>
        </p:nvSpPr>
        <p:spPr>
          <a:xfrm>
            <a:off x="6026229" y="3547943"/>
            <a:ext cx="2385060" cy="670084"/>
          </a:xfrm>
          <a:prstGeom prst="rect">
            <a:avLst/>
          </a:prstGeom>
          <a:noFill/>
          <a:ln/>
        </p:spPr>
        <p:txBody>
          <a:bodyPr wrap="square" lIns="0" tIns="0" rIns="0" bIns="0" rtlCol="0" anchor="t"/>
          <a:lstStyle/>
          <a:p>
            <a:pPr marL="0" indent="0" algn="ctr">
              <a:lnSpc>
                <a:spcPts val="2600"/>
              </a:lnSpc>
              <a:buNone/>
            </a:pPr>
            <a:r>
              <a:rPr lang="en-US" sz="1600" dirty="0">
                <a:solidFill>
                  <a:srgbClr val="405449"/>
                </a:solidFill>
                <a:latin typeface="Nobile" pitchFamily="34" charset="0"/>
                <a:ea typeface="Nobile" pitchFamily="34" charset="-122"/>
                <a:cs typeface="Nobile" pitchFamily="34" charset="-120"/>
              </a:rPr>
              <a:t>Versus 200 in baseline approaches</a:t>
            </a:r>
            <a:endParaRPr lang="en-US" sz="1600" dirty="0"/>
          </a:p>
        </p:txBody>
      </p:sp>
      <p:sp>
        <p:nvSpPr>
          <p:cNvPr id="13" name="Text 10"/>
          <p:cNvSpPr/>
          <p:nvPr/>
        </p:nvSpPr>
        <p:spPr>
          <a:xfrm>
            <a:off x="3379470" y="5076468"/>
            <a:ext cx="2385060" cy="690920"/>
          </a:xfrm>
          <a:prstGeom prst="rect">
            <a:avLst/>
          </a:prstGeom>
          <a:noFill/>
          <a:ln/>
        </p:spPr>
        <p:txBody>
          <a:bodyPr wrap="none" lIns="0" tIns="0" rIns="0" bIns="0" rtlCol="0" anchor="t"/>
          <a:lstStyle/>
          <a:p>
            <a:pPr marL="0" indent="0" algn="ctr">
              <a:lnSpc>
                <a:spcPts val="5400"/>
              </a:lnSpc>
              <a:buNone/>
            </a:pPr>
            <a:r>
              <a:rPr lang="en-US" sz="5400" b="1" dirty="0">
                <a:solidFill>
                  <a:srgbClr val="405449"/>
                </a:solidFill>
                <a:latin typeface="Fraunces Extra Bold" pitchFamily="34" charset="0"/>
                <a:ea typeface="Fraunces Extra Bold" pitchFamily="34" charset="-122"/>
                <a:cs typeface="Fraunces Extra Bold" pitchFamily="34" charset="-120"/>
              </a:rPr>
              <a:t>8</a:t>
            </a:r>
            <a:endParaRPr lang="en-US" sz="5400" dirty="0"/>
          </a:p>
        </p:txBody>
      </p:sp>
      <p:sp>
        <p:nvSpPr>
          <p:cNvPr id="14" name="Text 11"/>
          <p:cNvSpPr/>
          <p:nvPr/>
        </p:nvSpPr>
        <p:spPr>
          <a:xfrm>
            <a:off x="3379470" y="6028968"/>
            <a:ext cx="2385060" cy="327065"/>
          </a:xfrm>
          <a:prstGeom prst="rect">
            <a:avLst/>
          </a:prstGeom>
          <a:noFill/>
          <a:ln/>
        </p:spPr>
        <p:txBody>
          <a:bodyPr wrap="none" lIns="0" tIns="0" rIns="0" bIns="0" rtlCol="0" anchor="t"/>
          <a:lstStyle/>
          <a:p>
            <a:pPr marL="0" indent="0" algn="ctr">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Datasets Tested</a:t>
            </a:r>
            <a:endParaRPr lang="en-US" sz="2050" dirty="0"/>
          </a:p>
        </p:txBody>
      </p:sp>
      <p:sp>
        <p:nvSpPr>
          <p:cNvPr id="15" name="Text 12"/>
          <p:cNvSpPr/>
          <p:nvPr/>
        </p:nvSpPr>
        <p:spPr>
          <a:xfrm>
            <a:off x="3379470" y="6481643"/>
            <a:ext cx="2385060" cy="1005126"/>
          </a:xfrm>
          <a:prstGeom prst="rect">
            <a:avLst/>
          </a:prstGeom>
          <a:noFill/>
          <a:ln/>
        </p:spPr>
        <p:txBody>
          <a:bodyPr wrap="square" lIns="0" tIns="0" rIns="0" bIns="0" rtlCol="0" anchor="t"/>
          <a:lstStyle/>
          <a:p>
            <a:pPr marL="0" indent="0" algn="ctr">
              <a:lnSpc>
                <a:spcPts val="2600"/>
              </a:lnSpc>
              <a:buNone/>
            </a:pPr>
            <a:r>
              <a:rPr lang="en-US" sz="1600" dirty="0">
                <a:solidFill>
                  <a:srgbClr val="405449"/>
                </a:solidFill>
                <a:latin typeface="Nobile" pitchFamily="34" charset="0"/>
                <a:ea typeface="Nobile" pitchFamily="34" charset="-122"/>
                <a:cs typeface="Nobile" pitchFamily="34" charset="-120"/>
              </a:rPr>
              <a:t>Both simple and enriched CI environments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85427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Innovations</a:t>
            </a:r>
            <a:endParaRPr lang="en-US" sz="4450" dirty="0"/>
          </a:p>
        </p:txBody>
      </p:sp>
      <p:sp>
        <p:nvSpPr>
          <p:cNvPr id="3" name="Text 1"/>
          <p:cNvSpPr/>
          <p:nvPr/>
        </p:nvSpPr>
        <p:spPr>
          <a:xfrm>
            <a:off x="793790" y="30166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01</a:t>
            </a:r>
            <a:endParaRPr lang="en-US" sz="1750" dirty="0"/>
          </a:p>
        </p:txBody>
      </p:sp>
      <p:sp>
        <p:nvSpPr>
          <p:cNvPr id="4" name="Shape 2"/>
          <p:cNvSpPr/>
          <p:nvPr/>
        </p:nvSpPr>
        <p:spPr>
          <a:xfrm>
            <a:off x="793790" y="3371731"/>
            <a:ext cx="4196358" cy="30480"/>
          </a:xfrm>
          <a:prstGeom prst="rect">
            <a:avLst/>
          </a:prstGeom>
          <a:solidFill>
            <a:srgbClr val="438951"/>
          </a:solidFill>
          <a:ln/>
        </p:spPr>
      </p:sp>
      <p:sp>
        <p:nvSpPr>
          <p:cNvPr id="5" name="Text 3"/>
          <p:cNvSpPr/>
          <p:nvPr/>
        </p:nvSpPr>
        <p:spPr>
          <a:xfrm>
            <a:off x="793790" y="3546038"/>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Optimal Cycle Count Strategy</a:t>
            </a:r>
            <a:endParaRPr lang="en-US" sz="2200" dirty="0"/>
          </a:p>
        </p:txBody>
      </p:sp>
      <p:sp>
        <p:nvSpPr>
          <p:cNvPr id="6" name="Text 4"/>
          <p:cNvSpPr/>
          <p:nvPr/>
        </p:nvSpPr>
        <p:spPr>
          <a:xfrm>
            <a:off x="793790" y="4390787"/>
            <a:ext cx="4196358"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Systematic evaluation of cycle counts to maximize performance while minimizing training episodes—establishing optimal values for each algorithm-dataset combination.</a:t>
            </a:r>
            <a:endParaRPr lang="en-US" sz="1750" dirty="0"/>
          </a:p>
        </p:txBody>
      </p:sp>
      <p:sp>
        <p:nvSpPr>
          <p:cNvPr id="7" name="Text 5"/>
          <p:cNvSpPr/>
          <p:nvPr/>
        </p:nvSpPr>
        <p:spPr>
          <a:xfrm>
            <a:off x="5216962" y="30166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02</a:t>
            </a:r>
            <a:endParaRPr lang="en-US" sz="1750" dirty="0"/>
          </a:p>
        </p:txBody>
      </p:sp>
      <p:sp>
        <p:nvSpPr>
          <p:cNvPr id="8" name="Shape 6"/>
          <p:cNvSpPr/>
          <p:nvPr/>
        </p:nvSpPr>
        <p:spPr>
          <a:xfrm>
            <a:off x="5216962" y="3371731"/>
            <a:ext cx="4196358" cy="30480"/>
          </a:xfrm>
          <a:prstGeom prst="rect">
            <a:avLst/>
          </a:prstGeom>
          <a:solidFill>
            <a:srgbClr val="438951"/>
          </a:solidFill>
          <a:ln/>
        </p:spPr>
      </p:sp>
      <p:sp>
        <p:nvSpPr>
          <p:cNvPr id="9" name="Text 7"/>
          <p:cNvSpPr/>
          <p:nvPr/>
        </p:nvSpPr>
        <p:spPr>
          <a:xfrm>
            <a:off x="5216962" y="3546038"/>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Adaptive Training Framework</a:t>
            </a:r>
            <a:endParaRPr lang="en-US" sz="2200" dirty="0"/>
          </a:p>
        </p:txBody>
      </p:sp>
      <p:sp>
        <p:nvSpPr>
          <p:cNvPr id="10" name="Text 8"/>
          <p:cNvSpPr/>
          <p:nvPr/>
        </p:nvSpPr>
        <p:spPr>
          <a:xfrm>
            <a:off x="5216962" y="4390787"/>
            <a:ext cx="4196358"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First application of meta-DRL to test case prioritization—dynamically optimizes learning rate, discount factor, cycle count, and episodes based on real-time feedback.</a:t>
            </a:r>
            <a:endParaRPr lang="en-US" sz="1750" dirty="0"/>
          </a:p>
        </p:txBody>
      </p:sp>
      <p:sp>
        <p:nvSpPr>
          <p:cNvPr id="11" name="Text 9"/>
          <p:cNvSpPr/>
          <p:nvPr/>
        </p:nvSpPr>
        <p:spPr>
          <a:xfrm>
            <a:off x="9640133" y="30166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03</a:t>
            </a:r>
            <a:endParaRPr lang="en-US" sz="1750" dirty="0"/>
          </a:p>
        </p:txBody>
      </p:sp>
      <p:sp>
        <p:nvSpPr>
          <p:cNvPr id="12" name="Shape 10"/>
          <p:cNvSpPr/>
          <p:nvPr/>
        </p:nvSpPr>
        <p:spPr>
          <a:xfrm>
            <a:off x="9640133" y="3371731"/>
            <a:ext cx="4196358" cy="30480"/>
          </a:xfrm>
          <a:prstGeom prst="rect">
            <a:avLst/>
          </a:prstGeom>
          <a:solidFill>
            <a:srgbClr val="438951"/>
          </a:solidFill>
          <a:ln/>
        </p:spPr>
      </p:sp>
      <p:sp>
        <p:nvSpPr>
          <p:cNvPr id="13" name="Text 11"/>
          <p:cNvSpPr/>
          <p:nvPr/>
        </p:nvSpPr>
        <p:spPr>
          <a:xfrm>
            <a:off x="9640133" y="3546038"/>
            <a:ext cx="4196358"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Comprehensive Algorithm Analysis</a:t>
            </a:r>
            <a:endParaRPr lang="en-US" sz="2200" dirty="0"/>
          </a:p>
        </p:txBody>
      </p:sp>
      <p:sp>
        <p:nvSpPr>
          <p:cNvPr id="14" name="Text 12"/>
          <p:cNvSpPr/>
          <p:nvPr/>
        </p:nvSpPr>
        <p:spPr>
          <a:xfrm>
            <a:off x="9640133" y="4390787"/>
            <a:ext cx="4196358"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Thorough evaluation of A2C, DQN, PPO, and TRPO across diverse datasets, providing insights into algorithm strengths and adaptability in CI contexts.</a:t>
            </a:r>
            <a:endParaRPr lang="en-US" sz="1750" dirty="0"/>
          </a:p>
        </p:txBody>
      </p:sp>
      <p:pic>
        <p:nvPicPr>
          <p:cNvPr id="16" name="Picture 15">
            <a:extLst>
              <a:ext uri="{FF2B5EF4-FFF2-40B4-BE49-F238E27FC236}">
                <a16:creationId xmlns:a16="http://schemas.microsoft.com/office/drawing/2014/main" id="{198E7C49-488D-749B-9E11-A8ED316B041C}"/>
              </a:ext>
            </a:extLst>
          </p:cNvPr>
          <p:cNvPicPr>
            <a:picLocks noChangeAspect="1"/>
          </p:cNvPicPr>
          <p:nvPr/>
        </p:nvPicPr>
        <p:blipFill>
          <a:blip r:embed="rId3"/>
          <a:stretch>
            <a:fillRect/>
          </a:stretch>
        </p:blipFill>
        <p:spPr>
          <a:xfrm>
            <a:off x="12744187" y="7696126"/>
            <a:ext cx="1886213" cy="5334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231583"/>
            <a:ext cx="8508087"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Impact and Future Directions</a:t>
            </a:r>
            <a:endParaRPr lang="en-US" sz="4450" dirty="0"/>
          </a:p>
        </p:txBody>
      </p:sp>
      <p:sp>
        <p:nvSpPr>
          <p:cNvPr id="3" name="Text 1"/>
          <p:cNvSpPr/>
          <p:nvPr/>
        </p:nvSpPr>
        <p:spPr>
          <a:xfrm>
            <a:off x="793790" y="2507337"/>
            <a:ext cx="425958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Transformative Benefits</a:t>
            </a:r>
            <a:endParaRPr lang="en-US" sz="2650" dirty="0"/>
          </a:p>
        </p:txBody>
      </p:sp>
      <p:sp>
        <p:nvSpPr>
          <p:cNvPr id="4" name="Text 2"/>
          <p:cNvSpPr/>
          <p:nvPr/>
        </p:nvSpPr>
        <p:spPr>
          <a:xfrm>
            <a:off x="793790" y="315944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Scalability:</a:t>
            </a:r>
            <a:r>
              <a:rPr lang="en-US" sz="1750" dirty="0">
                <a:solidFill>
                  <a:srgbClr val="405449"/>
                </a:solidFill>
                <a:latin typeface="Nobile" pitchFamily="34" charset="0"/>
                <a:ea typeface="Nobile" pitchFamily="34" charset="-122"/>
                <a:cs typeface="Nobile" pitchFamily="34" charset="-120"/>
              </a:rPr>
              <a:t> Works across diverse CI environments without manual tuning</a:t>
            </a:r>
            <a:endParaRPr lang="en-US" sz="1750" dirty="0"/>
          </a:p>
        </p:txBody>
      </p:sp>
      <p:sp>
        <p:nvSpPr>
          <p:cNvPr id="5" name="Text 3"/>
          <p:cNvSpPr/>
          <p:nvPr/>
        </p:nvSpPr>
        <p:spPr>
          <a:xfrm>
            <a:off x="793790" y="396454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Efficiency:</a:t>
            </a:r>
            <a:r>
              <a:rPr lang="en-US" sz="1750" dirty="0">
                <a:solidFill>
                  <a:srgbClr val="405449"/>
                </a:solidFill>
                <a:latin typeface="Nobile" pitchFamily="34" charset="0"/>
                <a:ea typeface="Nobile" pitchFamily="34" charset="-122"/>
                <a:cs typeface="Nobile" pitchFamily="34" charset="-120"/>
              </a:rPr>
              <a:t> Reduces energy consumption in large-scale industrial settings</a:t>
            </a:r>
            <a:endParaRPr lang="en-US" sz="1750" dirty="0"/>
          </a:p>
        </p:txBody>
      </p:sp>
      <p:sp>
        <p:nvSpPr>
          <p:cNvPr id="6" name="Text 4"/>
          <p:cNvSpPr/>
          <p:nvPr/>
        </p:nvSpPr>
        <p:spPr>
          <a:xfrm>
            <a:off x="793790" y="476964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Adaptability:</a:t>
            </a:r>
            <a:r>
              <a:rPr lang="en-US" sz="1750" dirty="0">
                <a:solidFill>
                  <a:srgbClr val="405449"/>
                </a:solidFill>
                <a:latin typeface="Nobile" pitchFamily="34" charset="0"/>
                <a:ea typeface="Nobile" pitchFamily="34" charset="-122"/>
                <a:cs typeface="Nobile" pitchFamily="34" charset="-120"/>
              </a:rPr>
              <a:t> Eliminates trial-and-error parameter tuning</a:t>
            </a:r>
            <a:endParaRPr lang="en-US" sz="1750" dirty="0"/>
          </a:p>
        </p:txBody>
      </p:sp>
      <p:sp>
        <p:nvSpPr>
          <p:cNvPr id="7" name="Text 5"/>
          <p:cNvSpPr/>
          <p:nvPr/>
        </p:nvSpPr>
        <p:spPr>
          <a:xfrm>
            <a:off x="793790" y="557474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5449"/>
                </a:solidFill>
                <a:latin typeface="Nobile" pitchFamily="34" charset="0"/>
                <a:ea typeface="Nobile" pitchFamily="34" charset="-122"/>
                <a:cs typeface="Nobile" pitchFamily="34" charset="-120"/>
              </a:rPr>
              <a:t>Reliability:</a:t>
            </a:r>
            <a:r>
              <a:rPr lang="en-US" sz="1750" dirty="0">
                <a:solidFill>
                  <a:srgbClr val="405449"/>
                </a:solidFill>
                <a:latin typeface="Nobile" pitchFamily="34" charset="0"/>
                <a:ea typeface="Nobile" pitchFamily="34" charset="-122"/>
                <a:cs typeface="Nobile" pitchFamily="34" charset="-120"/>
              </a:rPr>
              <a:t> Maintains high prioritization accuracy with minimal overhead</a:t>
            </a:r>
            <a:endParaRPr lang="en-US" sz="1750" dirty="0"/>
          </a:p>
        </p:txBody>
      </p:sp>
      <p:sp>
        <p:nvSpPr>
          <p:cNvPr id="8" name="Text 6"/>
          <p:cNvSpPr/>
          <p:nvPr/>
        </p:nvSpPr>
        <p:spPr>
          <a:xfrm>
            <a:off x="7599521" y="2507337"/>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Next Steps</a:t>
            </a:r>
            <a:endParaRPr lang="en-US" sz="2650" dirty="0"/>
          </a:p>
        </p:txBody>
      </p:sp>
      <p:sp>
        <p:nvSpPr>
          <p:cNvPr id="9" name="Text 7"/>
          <p:cNvSpPr/>
          <p:nvPr/>
        </p:nvSpPr>
        <p:spPr>
          <a:xfrm>
            <a:off x="7599521" y="31594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Develop context-aware reward functions</a:t>
            </a:r>
            <a:endParaRPr lang="en-US" sz="1750" dirty="0"/>
          </a:p>
        </p:txBody>
      </p:sp>
      <p:sp>
        <p:nvSpPr>
          <p:cNvPr id="10" name="Text 8"/>
          <p:cNvSpPr/>
          <p:nvPr/>
        </p:nvSpPr>
        <p:spPr>
          <a:xfrm>
            <a:off x="7599521" y="360164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Incorporate real-time CI data streams</a:t>
            </a:r>
            <a:endParaRPr lang="en-US" sz="1750" dirty="0"/>
          </a:p>
        </p:txBody>
      </p:sp>
      <p:sp>
        <p:nvSpPr>
          <p:cNvPr id="11" name="Text 9"/>
          <p:cNvSpPr/>
          <p:nvPr/>
        </p:nvSpPr>
        <p:spPr>
          <a:xfrm>
            <a:off x="7599521" y="404383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Expand evaluation beyond APFD and NRPA</a:t>
            </a:r>
            <a:endParaRPr lang="en-US" sz="1750" dirty="0"/>
          </a:p>
        </p:txBody>
      </p:sp>
      <p:sp>
        <p:nvSpPr>
          <p:cNvPr id="12" name="Text 10"/>
          <p:cNvSpPr/>
          <p:nvPr/>
        </p:nvSpPr>
        <p:spPr>
          <a:xfrm>
            <a:off x="7599521" y="448603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Test on more complex real-world datasets</a:t>
            </a:r>
            <a:endParaRPr lang="en-US" sz="1750" dirty="0"/>
          </a:p>
        </p:txBody>
      </p:sp>
      <p:sp>
        <p:nvSpPr>
          <p:cNvPr id="13" name="Text 11"/>
          <p:cNvSpPr/>
          <p:nvPr/>
        </p:nvSpPr>
        <p:spPr>
          <a:xfrm>
            <a:off x="793790" y="663499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5" name="Picture 14">
            <a:extLst>
              <a:ext uri="{FF2B5EF4-FFF2-40B4-BE49-F238E27FC236}">
                <a16:creationId xmlns:a16="http://schemas.microsoft.com/office/drawing/2014/main" id="{464B53D9-12A3-A914-F42D-CAFCA11215A0}"/>
              </a:ext>
            </a:extLst>
          </p:cNvPr>
          <p:cNvPicPr>
            <a:picLocks noChangeAspect="1"/>
          </p:cNvPicPr>
          <p:nvPr/>
        </p:nvPicPr>
        <p:blipFill>
          <a:blip r:embed="rId3"/>
          <a:stretch>
            <a:fillRect/>
          </a:stretch>
        </p:blipFill>
        <p:spPr>
          <a:xfrm>
            <a:off x="12754820" y="7603972"/>
            <a:ext cx="1886213" cy="5334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00783"/>
            <a:ext cx="10644426"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Why Test Case Prioritization Matters</a:t>
            </a:r>
            <a:endParaRPr lang="en-US" sz="4450" dirty="0"/>
          </a:p>
        </p:txBody>
      </p:sp>
      <p:sp>
        <p:nvSpPr>
          <p:cNvPr id="3" name="Shape 1"/>
          <p:cNvSpPr/>
          <p:nvPr/>
        </p:nvSpPr>
        <p:spPr>
          <a:xfrm>
            <a:off x="793790" y="2663190"/>
            <a:ext cx="13042821" cy="4065508"/>
          </a:xfrm>
          <a:prstGeom prst="roundRect">
            <a:avLst>
              <a:gd name="adj" fmla="val 5021"/>
            </a:avLst>
          </a:prstGeom>
          <a:solidFill>
            <a:srgbClr val="E8F3E8"/>
          </a:solidFill>
          <a:ln/>
        </p:spPr>
      </p:sp>
      <p:sp>
        <p:nvSpPr>
          <p:cNvPr id="4" name="Shape 2"/>
          <p:cNvSpPr/>
          <p:nvPr/>
        </p:nvSpPr>
        <p:spPr>
          <a:xfrm>
            <a:off x="793790" y="2663190"/>
            <a:ext cx="6521410" cy="2032754"/>
          </a:xfrm>
          <a:prstGeom prst="roundRect">
            <a:avLst>
              <a:gd name="adj" fmla="val 10043"/>
            </a:avLst>
          </a:prstGeom>
          <a:solidFill>
            <a:srgbClr val="E8F3E8"/>
          </a:solidFill>
          <a:ln/>
        </p:spPr>
      </p:sp>
      <p:sp>
        <p:nvSpPr>
          <p:cNvPr id="5" name="Text 3"/>
          <p:cNvSpPr/>
          <p:nvPr/>
        </p:nvSpPr>
        <p:spPr>
          <a:xfrm>
            <a:off x="1020604" y="2890004"/>
            <a:ext cx="331374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Faster Feedback Cycles</a:t>
            </a:r>
            <a:endParaRPr lang="en-US" sz="2200" dirty="0"/>
          </a:p>
        </p:txBody>
      </p:sp>
      <p:sp>
        <p:nvSpPr>
          <p:cNvPr id="6" name="Text 4"/>
          <p:cNvSpPr/>
          <p:nvPr/>
        </p:nvSpPr>
        <p:spPr>
          <a:xfrm>
            <a:off x="1020604" y="3380423"/>
            <a:ext cx="57276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Accelerate CI/CD pipelines, delivering quicker results and enabling rapid iteration on development changes.</a:t>
            </a:r>
            <a:endParaRPr lang="en-US" sz="1750" dirty="0"/>
          </a:p>
        </p:txBody>
      </p:sp>
      <p:sp>
        <p:nvSpPr>
          <p:cNvPr id="7" name="Shape 5"/>
          <p:cNvSpPr/>
          <p:nvPr/>
        </p:nvSpPr>
        <p:spPr>
          <a:xfrm>
            <a:off x="7315200" y="2663190"/>
            <a:ext cx="6521410" cy="2032754"/>
          </a:xfrm>
          <a:prstGeom prst="rect">
            <a:avLst/>
          </a:prstGeom>
          <a:solidFill>
            <a:srgbClr val="E8F3E8"/>
          </a:solidFill>
          <a:ln/>
        </p:spPr>
      </p:sp>
      <p:sp>
        <p:nvSpPr>
          <p:cNvPr id="8" name="Shape 6"/>
          <p:cNvSpPr/>
          <p:nvPr/>
        </p:nvSpPr>
        <p:spPr>
          <a:xfrm>
            <a:off x="7315200" y="2663190"/>
            <a:ext cx="30480" cy="2032754"/>
          </a:xfrm>
          <a:prstGeom prst="roundRect">
            <a:avLst>
              <a:gd name="adj" fmla="val 669768"/>
            </a:avLst>
          </a:prstGeom>
          <a:solidFill>
            <a:srgbClr val="CED9CE"/>
          </a:solidFill>
          <a:ln/>
        </p:spPr>
      </p:sp>
      <p:sp>
        <p:nvSpPr>
          <p:cNvPr id="9" name="Text 7"/>
          <p:cNvSpPr/>
          <p:nvPr/>
        </p:nvSpPr>
        <p:spPr>
          <a:xfrm>
            <a:off x="7882176" y="2890004"/>
            <a:ext cx="287166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Resource Efficiency</a:t>
            </a:r>
            <a:endParaRPr lang="en-US" sz="2200" dirty="0"/>
          </a:p>
        </p:txBody>
      </p:sp>
      <p:sp>
        <p:nvSpPr>
          <p:cNvPr id="10" name="Text 8"/>
          <p:cNvSpPr/>
          <p:nvPr/>
        </p:nvSpPr>
        <p:spPr>
          <a:xfrm>
            <a:off x="7882176" y="3380423"/>
            <a:ext cx="57276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Optimize testing cycles, saving computational resources and reducing infrastructure costs associated with extensive testing.</a:t>
            </a:r>
            <a:endParaRPr lang="en-US" sz="1750" dirty="0"/>
          </a:p>
        </p:txBody>
      </p:sp>
      <p:sp>
        <p:nvSpPr>
          <p:cNvPr id="11" name="Shape 9"/>
          <p:cNvSpPr/>
          <p:nvPr/>
        </p:nvSpPr>
        <p:spPr>
          <a:xfrm>
            <a:off x="7031712" y="3396020"/>
            <a:ext cx="566976" cy="566976"/>
          </a:xfrm>
          <a:prstGeom prst="roundRect">
            <a:avLst>
              <a:gd name="adj" fmla="val 36006"/>
            </a:avLst>
          </a:prstGeom>
          <a:solidFill>
            <a:srgbClr val="FAFFFA"/>
          </a:solidFill>
          <a:ln w="30480">
            <a:solidFill>
              <a:srgbClr val="CED9CE"/>
            </a:solidFill>
            <a:prstDash val="solid"/>
          </a:ln>
        </p:spPr>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397" y="3537704"/>
            <a:ext cx="283488" cy="283488"/>
          </a:xfrm>
          <a:prstGeom prst="rect">
            <a:avLst/>
          </a:prstGeom>
        </p:spPr>
      </p:pic>
      <p:sp>
        <p:nvSpPr>
          <p:cNvPr id="13" name="Shape 10"/>
          <p:cNvSpPr/>
          <p:nvPr/>
        </p:nvSpPr>
        <p:spPr>
          <a:xfrm>
            <a:off x="793790" y="4695944"/>
            <a:ext cx="6521410" cy="2032754"/>
          </a:xfrm>
          <a:prstGeom prst="rect">
            <a:avLst/>
          </a:prstGeom>
          <a:solidFill>
            <a:srgbClr val="E8F3E8"/>
          </a:solidFill>
          <a:ln/>
        </p:spPr>
      </p:sp>
      <p:sp>
        <p:nvSpPr>
          <p:cNvPr id="14" name="Shape 11"/>
          <p:cNvSpPr/>
          <p:nvPr/>
        </p:nvSpPr>
        <p:spPr>
          <a:xfrm>
            <a:off x="793790" y="4695944"/>
            <a:ext cx="6521410" cy="30480"/>
          </a:xfrm>
          <a:prstGeom prst="roundRect">
            <a:avLst>
              <a:gd name="adj" fmla="val 669768"/>
            </a:avLst>
          </a:prstGeom>
          <a:solidFill>
            <a:srgbClr val="CED9CE"/>
          </a:solidFill>
          <a:ln/>
        </p:spPr>
      </p:sp>
      <p:sp>
        <p:nvSpPr>
          <p:cNvPr id="15" name="Text 12"/>
          <p:cNvSpPr/>
          <p:nvPr/>
        </p:nvSpPr>
        <p:spPr>
          <a:xfrm>
            <a:off x="1020604" y="4922758"/>
            <a:ext cx="3915966"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Improved Software Quality</a:t>
            </a:r>
            <a:endParaRPr lang="en-US" sz="2200" dirty="0"/>
          </a:p>
        </p:txBody>
      </p:sp>
      <p:sp>
        <p:nvSpPr>
          <p:cNvPr id="16" name="Text 13"/>
          <p:cNvSpPr/>
          <p:nvPr/>
        </p:nvSpPr>
        <p:spPr>
          <a:xfrm>
            <a:off x="1020604" y="5413177"/>
            <a:ext cx="57276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Enhance software reliability by focusing testing efforts on critical areas and high-risk components, minimizing defects.</a:t>
            </a:r>
            <a:endParaRPr lang="en-US" sz="1750" dirty="0"/>
          </a:p>
        </p:txBody>
      </p:sp>
      <p:sp>
        <p:nvSpPr>
          <p:cNvPr id="17" name="Shape 14"/>
          <p:cNvSpPr/>
          <p:nvPr/>
        </p:nvSpPr>
        <p:spPr>
          <a:xfrm>
            <a:off x="7315200" y="4695944"/>
            <a:ext cx="6521410" cy="2032754"/>
          </a:xfrm>
          <a:prstGeom prst="rect">
            <a:avLst/>
          </a:prstGeom>
          <a:solidFill>
            <a:srgbClr val="E8F3E8"/>
          </a:solidFill>
          <a:ln/>
        </p:spPr>
      </p:sp>
      <p:sp>
        <p:nvSpPr>
          <p:cNvPr id="18" name="Shape 15"/>
          <p:cNvSpPr/>
          <p:nvPr/>
        </p:nvSpPr>
        <p:spPr>
          <a:xfrm>
            <a:off x="7315200" y="4695944"/>
            <a:ext cx="30480" cy="2032754"/>
          </a:xfrm>
          <a:prstGeom prst="roundRect">
            <a:avLst>
              <a:gd name="adj" fmla="val 669768"/>
            </a:avLst>
          </a:prstGeom>
          <a:solidFill>
            <a:srgbClr val="CED9CE"/>
          </a:solidFill>
          <a:ln/>
        </p:spPr>
      </p:sp>
      <p:sp>
        <p:nvSpPr>
          <p:cNvPr id="19" name="Shape 16"/>
          <p:cNvSpPr/>
          <p:nvPr/>
        </p:nvSpPr>
        <p:spPr>
          <a:xfrm>
            <a:off x="7315200" y="4695944"/>
            <a:ext cx="6521410" cy="30480"/>
          </a:xfrm>
          <a:prstGeom prst="roundRect">
            <a:avLst>
              <a:gd name="adj" fmla="val 669768"/>
            </a:avLst>
          </a:prstGeom>
          <a:solidFill>
            <a:srgbClr val="CED9CE"/>
          </a:solidFill>
          <a:ln/>
        </p:spPr>
      </p:sp>
      <p:sp>
        <p:nvSpPr>
          <p:cNvPr id="20" name="Text 17"/>
          <p:cNvSpPr/>
          <p:nvPr/>
        </p:nvSpPr>
        <p:spPr>
          <a:xfrm>
            <a:off x="7882176" y="4922758"/>
            <a:ext cx="286916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Early Bug Detection</a:t>
            </a:r>
            <a:endParaRPr lang="en-US" sz="2200" dirty="0"/>
          </a:p>
        </p:txBody>
      </p:sp>
      <p:sp>
        <p:nvSpPr>
          <p:cNvPr id="21" name="Text 18"/>
          <p:cNvSpPr/>
          <p:nvPr/>
        </p:nvSpPr>
        <p:spPr>
          <a:xfrm>
            <a:off x="7882176" y="5413177"/>
            <a:ext cx="57276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Identify critical issues sooner in the development process, significantly lowering the cost and effort of bug remediation.</a:t>
            </a:r>
            <a:endParaRPr lang="en-US" sz="1750" dirty="0"/>
          </a:p>
        </p:txBody>
      </p:sp>
      <p:sp>
        <p:nvSpPr>
          <p:cNvPr id="22" name="Shape 19"/>
          <p:cNvSpPr/>
          <p:nvPr/>
        </p:nvSpPr>
        <p:spPr>
          <a:xfrm>
            <a:off x="7031712" y="5428774"/>
            <a:ext cx="566976" cy="566976"/>
          </a:xfrm>
          <a:prstGeom prst="roundRect">
            <a:avLst>
              <a:gd name="adj" fmla="val 36006"/>
            </a:avLst>
          </a:prstGeom>
          <a:solidFill>
            <a:srgbClr val="FAFFFA"/>
          </a:solidFill>
          <a:ln w="30480">
            <a:solidFill>
              <a:srgbClr val="CED9CE"/>
            </a:solidFill>
            <a:prstDash val="solid"/>
          </a:ln>
        </p:spPr>
      </p:sp>
      <p:pic>
        <p:nvPicPr>
          <p:cNvPr id="2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3397" y="5570458"/>
            <a:ext cx="283488" cy="283488"/>
          </a:xfrm>
          <a:prstGeom prst="rect">
            <a:avLst/>
          </a:prstGeom>
        </p:spPr>
      </p:pic>
      <p:pic>
        <p:nvPicPr>
          <p:cNvPr id="25" name="Picture 24">
            <a:extLst>
              <a:ext uri="{FF2B5EF4-FFF2-40B4-BE49-F238E27FC236}">
                <a16:creationId xmlns:a16="http://schemas.microsoft.com/office/drawing/2014/main" id="{5320F7BC-6AC0-DE04-964F-3FA5AF71ABF2}"/>
              </a:ext>
            </a:extLst>
          </p:cNvPr>
          <p:cNvPicPr>
            <a:picLocks noChangeAspect="1"/>
          </p:cNvPicPr>
          <p:nvPr/>
        </p:nvPicPr>
        <p:blipFill>
          <a:blip r:embed="rId7"/>
          <a:stretch>
            <a:fillRect/>
          </a:stretch>
        </p:blipFill>
        <p:spPr>
          <a:xfrm>
            <a:off x="12666690" y="7646834"/>
            <a:ext cx="1886213" cy="5334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5324" y="692110"/>
            <a:ext cx="10244852" cy="611981"/>
          </a:xfrm>
          <a:prstGeom prst="rect">
            <a:avLst/>
          </a:prstGeom>
          <a:noFill/>
          <a:ln/>
        </p:spPr>
        <p:txBody>
          <a:bodyPr wrap="none" lIns="0" tIns="0" rIns="0" bIns="0" rtlCol="0" anchor="t"/>
          <a:lstStyle/>
          <a:p>
            <a:pPr marL="0" indent="0" algn="l">
              <a:lnSpc>
                <a:spcPts val="4800"/>
              </a:lnSpc>
              <a:buNone/>
            </a:pPr>
            <a:r>
              <a:rPr lang="en-US" sz="3850" b="1" dirty="0">
                <a:solidFill>
                  <a:srgbClr val="3B4540"/>
                </a:solidFill>
                <a:latin typeface="Fraunces Extra Bold" pitchFamily="34" charset="0"/>
                <a:ea typeface="Fraunces Extra Bold" pitchFamily="34" charset="-122"/>
                <a:cs typeface="Fraunces Extra Bold" pitchFamily="34" charset="-120"/>
              </a:rPr>
              <a:t>Current Approaches to Test Optimization</a:t>
            </a:r>
            <a:endParaRPr lang="en-US" sz="3850" dirty="0"/>
          </a:p>
        </p:txBody>
      </p:sp>
      <p:sp>
        <p:nvSpPr>
          <p:cNvPr id="3" name="Text 1"/>
          <p:cNvSpPr/>
          <p:nvPr/>
        </p:nvSpPr>
        <p:spPr>
          <a:xfrm>
            <a:off x="685324" y="1382316"/>
            <a:ext cx="6399967" cy="489466"/>
          </a:xfrm>
          <a:prstGeom prst="rect">
            <a:avLst/>
          </a:prstGeom>
          <a:noFill/>
          <a:ln/>
        </p:spPr>
        <p:txBody>
          <a:bodyPr wrap="none" lIns="0" tIns="0" rIns="0" bIns="0" rtlCol="0" anchor="t"/>
          <a:lstStyle/>
          <a:p>
            <a:pPr marL="0" indent="0" algn="l">
              <a:lnSpc>
                <a:spcPts val="3850"/>
              </a:lnSpc>
              <a:buNone/>
            </a:pPr>
            <a:r>
              <a:rPr lang="en-US" sz="3050" b="1" dirty="0">
                <a:solidFill>
                  <a:srgbClr val="3B4540"/>
                </a:solidFill>
                <a:latin typeface="Fraunces Extra Bold" pitchFamily="34" charset="0"/>
                <a:ea typeface="Fraunces Extra Bold" pitchFamily="34" charset="-122"/>
                <a:cs typeface="Fraunces Extra Bold" pitchFamily="34" charset="-120"/>
              </a:rPr>
              <a:t>Existing Solutions &amp; Limitations</a:t>
            </a:r>
            <a:endParaRPr lang="en-US" sz="3050" dirty="0"/>
          </a:p>
        </p:txBody>
      </p:sp>
      <p:sp>
        <p:nvSpPr>
          <p:cNvPr id="4" name="Text 2"/>
          <p:cNvSpPr/>
          <p:nvPr/>
        </p:nvSpPr>
        <p:spPr>
          <a:xfrm>
            <a:off x="685324" y="2165509"/>
            <a:ext cx="13259753"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Here's a comparison of common strategies for test optimization:</a:t>
            </a:r>
            <a:endParaRPr lang="en-US" sz="1500" dirty="0"/>
          </a:p>
        </p:txBody>
      </p:sp>
      <p:sp>
        <p:nvSpPr>
          <p:cNvPr id="5" name="Shape 3"/>
          <p:cNvSpPr/>
          <p:nvPr/>
        </p:nvSpPr>
        <p:spPr>
          <a:xfrm>
            <a:off x="685324" y="2699147"/>
            <a:ext cx="13259753" cy="2332196"/>
          </a:xfrm>
          <a:prstGeom prst="roundRect">
            <a:avLst>
              <a:gd name="adj" fmla="val 7557"/>
            </a:avLst>
          </a:prstGeom>
          <a:noFill/>
          <a:ln w="7620">
            <a:solidFill>
              <a:srgbClr val="000000">
                <a:alpha val="8000"/>
              </a:srgbClr>
            </a:solidFill>
            <a:prstDash val="solid"/>
          </a:ln>
        </p:spPr>
      </p:sp>
      <p:sp>
        <p:nvSpPr>
          <p:cNvPr id="6" name="Shape 4"/>
          <p:cNvSpPr/>
          <p:nvPr/>
        </p:nvSpPr>
        <p:spPr>
          <a:xfrm>
            <a:off x="692944" y="2706767"/>
            <a:ext cx="13244513" cy="563404"/>
          </a:xfrm>
          <a:prstGeom prst="rect">
            <a:avLst/>
          </a:prstGeom>
          <a:solidFill>
            <a:srgbClr val="FFFFFF">
              <a:alpha val="4000"/>
            </a:srgbClr>
          </a:solidFill>
          <a:ln/>
        </p:spPr>
      </p:sp>
      <p:sp>
        <p:nvSpPr>
          <p:cNvPr id="7" name="Text 5"/>
          <p:cNvSpPr/>
          <p:nvPr/>
        </p:nvSpPr>
        <p:spPr>
          <a:xfrm>
            <a:off x="888802" y="2831783"/>
            <a:ext cx="4020383"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Test Case Selection</a:t>
            </a:r>
            <a:endParaRPr lang="en-US" sz="1500" dirty="0"/>
          </a:p>
        </p:txBody>
      </p:sp>
      <p:sp>
        <p:nvSpPr>
          <p:cNvPr id="8" name="Text 6"/>
          <p:cNvSpPr/>
          <p:nvPr/>
        </p:nvSpPr>
        <p:spPr>
          <a:xfrm>
            <a:off x="5308283" y="2831783"/>
            <a:ext cx="4015264"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Select only relevant tests, Faster execution</a:t>
            </a:r>
            <a:endParaRPr lang="en-US" sz="1500" dirty="0"/>
          </a:p>
        </p:txBody>
      </p:sp>
      <p:sp>
        <p:nvSpPr>
          <p:cNvPr id="9" name="Text 7"/>
          <p:cNvSpPr/>
          <p:nvPr/>
        </p:nvSpPr>
        <p:spPr>
          <a:xfrm>
            <a:off x="9722644" y="2831783"/>
            <a:ext cx="4019074"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May miss bugs</a:t>
            </a:r>
            <a:endParaRPr lang="en-US" sz="1500" dirty="0"/>
          </a:p>
        </p:txBody>
      </p:sp>
      <p:sp>
        <p:nvSpPr>
          <p:cNvPr id="10" name="Shape 8"/>
          <p:cNvSpPr/>
          <p:nvPr/>
        </p:nvSpPr>
        <p:spPr>
          <a:xfrm>
            <a:off x="692944" y="3270171"/>
            <a:ext cx="13244513" cy="876776"/>
          </a:xfrm>
          <a:prstGeom prst="rect">
            <a:avLst/>
          </a:prstGeom>
          <a:solidFill>
            <a:srgbClr val="000000">
              <a:alpha val="4000"/>
            </a:srgbClr>
          </a:solidFill>
          <a:ln/>
        </p:spPr>
      </p:sp>
      <p:sp>
        <p:nvSpPr>
          <p:cNvPr id="11" name="Text 9"/>
          <p:cNvSpPr/>
          <p:nvPr/>
        </p:nvSpPr>
        <p:spPr>
          <a:xfrm>
            <a:off x="888802" y="3395186"/>
            <a:ext cx="4020383"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Suite Minimization</a:t>
            </a:r>
            <a:endParaRPr lang="en-US" sz="1500" dirty="0"/>
          </a:p>
        </p:txBody>
      </p:sp>
      <p:sp>
        <p:nvSpPr>
          <p:cNvPr id="12" name="Text 10"/>
          <p:cNvSpPr/>
          <p:nvPr/>
        </p:nvSpPr>
        <p:spPr>
          <a:xfrm>
            <a:off x="5308283" y="3395186"/>
            <a:ext cx="4015264" cy="626745"/>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Remove duplicate tests, Reduces test count</a:t>
            </a:r>
            <a:endParaRPr lang="en-US" sz="1500" dirty="0"/>
          </a:p>
        </p:txBody>
      </p:sp>
      <p:sp>
        <p:nvSpPr>
          <p:cNvPr id="13" name="Text 11"/>
          <p:cNvSpPr/>
          <p:nvPr/>
        </p:nvSpPr>
        <p:spPr>
          <a:xfrm>
            <a:off x="9722644" y="3395186"/>
            <a:ext cx="4019074"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Eliminates valid tests</a:t>
            </a:r>
            <a:endParaRPr lang="en-US" sz="1500" dirty="0"/>
          </a:p>
        </p:txBody>
      </p:sp>
      <p:sp>
        <p:nvSpPr>
          <p:cNvPr id="14" name="Shape 12"/>
          <p:cNvSpPr/>
          <p:nvPr/>
        </p:nvSpPr>
        <p:spPr>
          <a:xfrm>
            <a:off x="692944" y="4146947"/>
            <a:ext cx="13244513" cy="876776"/>
          </a:xfrm>
          <a:prstGeom prst="rect">
            <a:avLst/>
          </a:prstGeom>
          <a:solidFill>
            <a:srgbClr val="FFFFFF">
              <a:alpha val="4000"/>
            </a:srgbClr>
          </a:solidFill>
          <a:ln/>
        </p:spPr>
      </p:sp>
      <p:sp>
        <p:nvSpPr>
          <p:cNvPr id="15" name="Text 13"/>
          <p:cNvSpPr/>
          <p:nvPr/>
        </p:nvSpPr>
        <p:spPr>
          <a:xfrm>
            <a:off x="888802" y="4271963"/>
            <a:ext cx="4020383"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Test Prioritization</a:t>
            </a:r>
            <a:endParaRPr lang="en-US" sz="1500" dirty="0"/>
          </a:p>
        </p:txBody>
      </p:sp>
      <p:sp>
        <p:nvSpPr>
          <p:cNvPr id="16" name="Text 14"/>
          <p:cNvSpPr/>
          <p:nvPr/>
        </p:nvSpPr>
        <p:spPr>
          <a:xfrm>
            <a:off x="5308283" y="4271963"/>
            <a:ext cx="4015264" cy="626745"/>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Reorder tests intelligently, Keeps all tests + fast feedback</a:t>
            </a:r>
            <a:endParaRPr lang="en-US" sz="1500" dirty="0"/>
          </a:p>
        </p:txBody>
      </p:sp>
      <p:sp>
        <p:nvSpPr>
          <p:cNvPr id="17" name="Text 15"/>
          <p:cNvSpPr/>
          <p:nvPr/>
        </p:nvSpPr>
        <p:spPr>
          <a:xfrm>
            <a:off x="9722644" y="4271963"/>
            <a:ext cx="4019074" cy="313373"/>
          </a:xfrm>
          <a:prstGeom prst="rect">
            <a:avLst/>
          </a:prstGeom>
          <a:noFill/>
          <a:ln/>
        </p:spPr>
        <p:txBody>
          <a:bodyPr wrap="non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Complex to optimize</a:t>
            </a:r>
            <a:endParaRPr lang="en-US" sz="1500" dirty="0"/>
          </a:p>
        </p:txBody>
      </p:sp>
      <p:sp>
        <p:nvSpPr>
          <p:cNvPr id="18" name="Text 16"/>
          <p:cNvSpPr/>
          <p:nvPr/>
        </p:nvSpPr>
        <p:spPr>
          <a:xfrm>
            <a:off x="685324" y="5447348"/>
            <a:ext cx="2967990" cy="367070"/>
          </a:xfrm>
          <a:prstGeom prst="rect">
            <a:avLst/>
          </a:prstGeom>
          <a:noFill/>
          <a:ln/>
        </p:spPr>
        <p:txBody>
          <a:bodyPr wrap="none" lIns="0" tIns="0" rIns="0" bIns="0" rtlCol="0" anchor="t"/>
          <a:lstStyle/>
          <a:p>
            <a:pPr marL="0" indent="0" algn="l">
              <a:lnSpc>
                <a:spcPts val="2850"/>
              </a:lnSpc>
              <a:buNone/>
            </a:pPr>
            <a:r>
              <a:rPr lang="en-US" sz="2300" b="1" dirty="0">
                <a:solidFill>
                  <a:srgbClr val="3B4540"/>
                </a:solidFill>
                <a:latin typeface="Fraunces Extra Bold" pitchFamily="34" charset="0"/>
                <a:ea typeface="Fraunces Extra Bold" pitchFamily="34" charset="-122"/>
                <a:cs typeface="Fraunces Extra Bold" pitchFamily="34" charset="-120"/>
              </a:rPr>
              <a:t>Why TCP is Chosen:</a:t>
            </a:r>
            <a:endParaRPr lang="en-US" sz="2300" dirty="0"/>
          </a:p>
        </p:txBody>
      </p:sp>
      <p:sp>
        <p:nvSpPr>
          <p:cNvPr id="19" name="Text 17"/>
          <p:cNvSpPr/>
          <p:nvPr/>
        </p:nvSpPr>
        <p:spPr>
          <a:xfrm>
            <a:off x="685324" y="6010156"/>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Maintains complete test coverage</a:t>
            </a:r>
            <a:endParaRPr lang="en-US" sz="1500" dirty="0"/>
          </a:p>
        </p:txBody>
      </p:sp>
      <p:sp>
        <p:nvSpPr>
          <p:cNvPr id="20" name="Text 18"/>
          <p:cNvSpPr/>
          <p:nvPr/>
        </p:nvSpPr>
        <p:spPr>
          <a:xfrm>
            <a:off x="685324" y="6391989"/>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Finds critical bugs first</a:t>
            </a:r>
            <a:endParaRPr lang="en-US" sz="1500" dirty="0"/>
          </a:p>
        </p:txBody>
      </p:sp>
      <p:sp>
        <p:nvSpPr>
          <p:cNvPr id="21" name="Text 19"/>
          <p:cNvSpPr/>
          <p:nvPr/>
        </p:nvSpPr>
        <p:spPr>
          <a:xfrm>
            <a:off x="685324" y="6773823"/>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Provides rapid developer feedback</a:t>
            </a:r>
            <a:endParaRPr lang="en-US" sz="1500" dirty="0"/>
          </a:p>
        </p:txBody>
      </p:sp>
      <p:sp>
        <p:nvSpPr>
          <p:cNvPr id="22" name="Text 20"/>
          <p:cNvSpPr/>
          <p:nvPr/>
        </p:nvSpPr>
        <p:spPr>
          <a:xfrm>
            <a:off x="685324" y="7155656"/>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Balances speed and reliability</a:t>
            </a:r>
            <a:endParaRPr lang="en-US" sz="1500" dirty="0"/>
          </a:p>
        </p:txBody>
      </p:sp>
      <p:sp>
        <p:nvSpPr>
          <p:cNvPr id="23" name="Text 21"/>
          <p:cNvSpPr/>
          <p:nvPr/>
        </p:nvSpPr>
        <p:spPr>
          <a:xfrm>
            <a:off x="7561659" y="5447348"/>
            <a:ext cx="3792260" cy="367070"/>
          </a:xfrm>
          <a:prstGeom prst="rect">
            <a:avLst/>
          </a:prstGeom>
          <a:noFill/>
          <a:ln/>
        </p:spPr>
        <p:txBody>
          <a:bodyPr wrap="none" lIns="0" tIns="0" rIns="0" bIns="0" rtlCol="0" anchor="t"/>
          <a:lstStyle/>
          <a:p>
            <a:pPr marL="0" indent="0" algn="l">
              <a:lnSpc>
                <a:spcPts val="2850"/>
              </a:lnSpc>
              <a:buNone/>
            </a:pPr>
            <a:r>
              <a:rPr lang="en-US" sz="2300" b="1" dirty="0">
                <a:solidFill>
                  <a:srgbClr val="3B4540"/>
                </a:solidFill>
                <a:latin typeface="Fraunces Extra Bold" pitchFamily="34" charset="0"/>
                <a:ea typeface="Fraunces Extra Bold" pitchFamily="34" charset="-122"/>
                <a:cs typeface="Fraunces Extra Bold" pitchFamily="34" charset="-120"/>
              </a:rPr>
              <a:t>Current TCP Limitations:</a:t>
            </a:r>
            <a:endParaRPr lang="en-US" sz="2300" dirty="0"/>
          </a:p>
        </p:txBody>
      </p:sp>
      <p:sp>
        <p:nvSpPr>
          <p:cNvPr id="24" name="Text 22"/>
          <p:cNvSpPr/>
          <p:nvPr/>
        </p:nvSpPr>
        <p:spPr>
          <a:xfrm>
            <a:off x="7561659" y="6010156"/>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Static, fixed configurations</a:t>
            </a:r>
            <a:endParaRPr lang="en-US" sz="1500" dirty="0"/>
          </a:p>
        </p:txBody>
      </p:sp>
      <p:sp>
        <p:nvSpPr>
          <p:cNvPr id="25" name="Text 23"/>
          <p:cNvSpPr/>
          <p:nvPr/>
        </p:nvSpPr>
        <p:spPr>
          <a:xfrm>
            <a:off x="7561659" y="6391989"/>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Requires manual hyperparameter tuning by experts</a:t>
            </a:r>
            <a:endParaRPr lang="en-US" sz="1500" dirty="0"/>
          </a:p>
        </p:txBody>
      </p:sp>
      <p:sp>
        <p:nvSpPr>
          <p:cNvPr id="26" name="Text 24"/>
          <p:cNvSpPr/>
          <p:nvPr/>
        </p:nvSpPr>
        <p:spPr>
          <a:xfrm>
            <a:off x="7561659" y="6773823"/>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Doesn't adapt across different projects</a:t>
            </a:r>
            <a:endParaRPr lang="en-US" sz="1500" dirty="0"/>
          </a:p>
        </p:txBody>
      </p:sp>
      <p:sp>
        <p:nvSpPr>
          <p:cNvPr id="27" name="Text 25"/>
          <p:cNvSpPr/>
          <p:nvPr/>
        </p:nvSpPr>
        <p:spPr>
          <a:xfrm>
            <a:off x="7561659" y="7155656"/>
            <a:ext cx="6391037" cy="313373"/>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405449"/>
                </a:solidFill>
                <a:latin typeface="Nobile" pitchFamily="34" charset="0"/>
                <a:ea typeface="Nobile" pitchFamily="34" charset="-122"/>
                <a:cs typeface="Nobile" pitchFamily="34" charset="-120"/>
              </a:rPr>
              <a:t>High computational overhead</a:t>
            </a:r>
            <a:endParaRPr lang="en-US" sz="1500" dirty="0"/>
          </a:p>
        </p:txBody>
      </p:sp>
      <p:pic>
        <p:nvPicPr>
          <p:cNvPr id="29" name="Picture 28">
            <a:extLst>
              <a:ext uri="{FF2B5EF4-FFF2-40B4-BE49-F238E27FC236}">
                <a16:creationId xmlns:a16="http://schemas.microsoft.com/office/drawing/2014/main" id="{028C95C7-043E-1477-5334-350C1F2C6928}"/>
              </a:ext>
            </a:extLst>
          </p:cNvPr>
          <p:cNvPicPr>
            <a:picLocks noChangeAspect="1"/>
          </p:cNvPicPr>
          <p:nvPr/>
        </p:nvPicPr>
        <p:blipFill>
          <a:blip r:embed="rId3"/>
          <a:stretch>
            <a:fillRect/>
          </a:stretch>
        </p:blipFill>
        <p:spPr>
          <a:xfrm>
            <a:off x="12724832" y="7678221"/>
            <a:ext cx="1886213" cy="5334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76638"/>
            <a:ext cx="11687651"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Challenge in Continuous Integration</a:t>
            </a:r>
            <a:endParaRPr lang="en-US" sz="4450" dirty="0"/>
          </a:p>
        </p:txBody>
      </p:sp>
      <p:sp>
        <p:nvSpPr>
          <p:cNvPr id="3" name="Text 1"/>
          <p:cNvSpPr/>
          <p:nvPr/>
        </p:nvSpPr>
        <p:spPr>
          <a:xfrm>
            <a:off x="793790" y="2952393"/>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The Problem</a:t>
            </a:r>
            <a:endParaRPr lang="en-US" sz="2650" dirty="0"/>
          </a:p>
        </p:txBody>
      </p:sp>
      <p:sp>
        <p:nvSpPr>
          <p:cNvPr id="4" name="Text 2"/>
          <p:cNvSpPr/>
          <p:nvPr/>
        </p:nvSpPr>
        <p:spPr>
          <a:xfrm>
            <a:off x="793790" y="360449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As software systems grow more complex, test suites become increasingly large and expensive. Regression testing—running all test cases after updates—becomes resource-intensive and time-consuming.</a:t>
            </a:r>
            <a:endParaRPr lang="en-US" sz="1750" dirty="0"/>
          </a:p>
        </p:txBody>
      </p:sp>
      <p:sp>
        <p:nvSpPr>
          <p:cNvPr id="5" name="Text 3"/>
          <p:cNvSpPr/>
          <p:nvPr/>
        </p:nvSpPr>
        <p:spPr>
          <a:xfrm>
            <a:off x="793790" y="526018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 2017, 606 software flaws resulted in </a:t>
            </a:r>
            <a:r>
              <a:rPr lang="en-US" sz="1750" b="1" dirty="0">
                <a:solidFill>
                  <a:srgbClr val="405449"/>
                </a:solidFill>
                <a:latin typeface="Nobile" pitchFamily="34" charset="0"/>
                <a:ea typeface="Nobile" pitchFamily="34" charset="-122"/>
                <a:cs typeface="Nobile" pitchFamily="34" charset="-120"/>
              </a:rPr>
              <a:t>$1.7 trillion</a:t>
            </a:r>
            <a:r>
              <a:rPr lang="en-US" sz="1750" dirty="0">
                <a:solidFill>
                  <a:srgbClr val="405449"/>
                </a:solidFill>
                <a:latin typeface="Nobile" pitchFamily="34" charset="0"/>
                <a:ea typeface="Nobile" pitchFamily="34" charset="-122"/>
                <a:cs typeface="Nobile" pitchFamily="34" charset="-120"/>
              </a:rPr>
              <a:t> in economic losses, impacting </a:t>
            </a:r>
            <a:r>
              <a:rPr lang="en-US" sz="1750" b="1" dirty="0">
                <a:solidFill>
                  <a:srgbClr val="405449"/>
                </a:solidFill>
                <a:latin typeface="Nobile" pitchFamily="34" charset="0"/>
                <a:ea typeface="Nobile" pitchFamily="34" charset="-122"/>
                <a:cs typeface="Nobile" pitchFamily="34" charset="-120"/>
              </a:rPr>
              <a:t>3.7 billion individuals</a:t>
            </a:r>
            <a:r>
              <a:rPr lang="en-US" sz="1750" dirty="0">
                <a:solidFill>
                  <a:srgbClr val="405449"/>
                </a:solidFill>
                <a:latin typeface="Nobile" pitchFamily="34" charset="0"/>
                <a:ea typeface="Nobile" pitchFamily="34" charset="-122"/>
                <a:cs typeface="Nobile" pitchFamily="34" charset="-120"/>
              </a:rPr>
              <a:t> worldwide.</a:t>
            </a:r>
            <a:endParaRPr lang="en-US" sz="1750" dirty="0"/>
          </a:p>
        </p:txBody>
      </p:sp>
      <p:sp>
        <p:nvSpPr>
          <p:cNvPr id="6" name="Text 4"/>
          <p:cNvSpPr/>
          <p:nvPr/>
        </p:nvSpPr>
        <p:spPr>
          <a:xfrm>
            <a:off x="7599521" y="2952393"/>
            <a:ext cx="3469481"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Current Limitations</a:t>
            </a:r>
            <a:endParaRPr lang="en-US" sz="2650" dirty="0"/>
          </a:p>
        </p:txBody>
      </p:sp>
      <p:sp>
        <p:nvSpPr>
          <p:cNvPr id="7" name="Text 5"/>
          <p:cNvSpPr/>
          <p:nvPr/>
        </p:nvSpPr>
        <p:spPr>
          <a:xfrm>
            <a:off x="7599521" y="36044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Static configurations lack adaptability</a:t>
            </a:r>
            <a:endParaRPr lang="en-US" sz="1750" dirty="0"/>
          </a:p>
        </p:txBody>
      </p:sp>
      <p:sp>
        <p:nvSpPr>
          <p:cNvPr id="8" name="Text 6"/>
          <p:cNvSpPr/>
          <p:nvPr/>
        </p:nvSpPr>
        <p:spPr>
          <a:xfrm>
            <a:off x="7599521" y="404669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Manual parameter tuning is time-consuming</a:t>
            </a:r>
            <a:endParaRPr lang="en-US" sz="1750" dirty="0"/>
          </a:p>
        </p:txBody>
      </p:sp>
      <p:sp>
        <p:nvSpPr>
          <p:cNvPr id="9" name="Text 7"/>
          <p:cNvSpPr/>
          <p:nvPr/>
        </p:nvSpPr>
        <p:spPr>
          <a:xfrm>
            <a:off x="7599521" y="448889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Existing approaches require extensive training episodes (up to 200)</a:t>
            </a:r>
            <a:endParaRPr lang="en-US" sz="1750" dirty="0"/>
          </a:p>
        </p:txBody>
      </p:sp>
      <p:sp>
        <p:nvSpPr>
          <p:cNvPr id="10" name="Text 8"/>
          <p:cNvSpPr/>
          <p:nvPr/>
        </p:nvSpPr>
        <p:spPr>
          <a:xfrm>
            <a:off x="7599521" y="529399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High computational overhead</a:t>
            </a:r>
            <a:endParaRPr lang="en-US" sz="1750" dirty="0"/>
          </a:p>
        </p:txBody>
      </p:sp>
      <p:pic>
        <p:nvPicPr>
          <p:cNvPr id="12" name="Picture 11">
            <a:extLst>
              <a:ext uri="{FF2B5EF4-FFF2-40B4-BE49-F238E27FC236}">
                <a16:creationId xmlns:a16="http://schemas.microsoft.com/office/drawing/2014/main" id="{6A341884-2167-12DE-492D-13CF983C1FA9}"/>
              </a:ext>
            </a:extLst>
          </p:cNvPr>
          <p:cNvPicPr>
            <a:picLocks noChangeAspect="1"/>
          </p:cNvPicPr>
          <p:nvPr/>
        </p:nvPicPr>
        <p:blipFill>
          <a:blip r:embed="rId3"/>
          <a:stretch>
            <a:fillRect/>
          </a:stretch>
        </p:blipFill>
        <p:spPr>
          <a:xfrm>
            <a:off x="12722922" y="7685493"/>
            <a:ext cx="1886213" cy="5334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95889"/>
            <a:ext cx="9995297"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Three Strategies for Better Testing</a:t>
            </a:r>
            <a:endParaRPr lang="en-US" sz="4450" dirty="0"/>
          </a:p>
        </p:txBody>
      </p:sp>
      <p:sp>
        <p:nvSpPr>
          <p:cNvPr id="3" name="Shape 1"/>
          <p:cNvSpPr/>
          <p:nvPr/>
        </p:nvSpPr>
        <p:spPr>
          <a:xfrm>
            <a:off x="793790" y="2558296"/>
            <a:ext cx="4196358" cy="3657243"/>
          </a:xfrm>
          <a:prstGeom prst="roundRect">
            <a:avLst>
              <a:gd name="adj" fmla="val 5582"/>
            </a:avLst>
          </a:prstGeom>
          <a:solidFill>
            <a:srgbClr val="E8F3E8"/>
          </a:solidFill>
          <a:ln/>
        </p:spPr>
      </p:sp>
      <p:sp>
        <p:nvSpPr>
          <p:cNvPr id="4" name="Shape 2"/>
          <p:cNvSpPr/>
          <p:nvPr/>
        </p:nvSpPr>
        <p:spPr>
          <a:xfrm>
            <a:off x="1020604" y="2785110"/>
            <a:ext cx="680442" cy="680442"/>
          </a:xfrm>
          <a:prstGeom prst="roundRect">
            <a:avLst>
              <a:gd name="adj" fmla="val 13436980"/>
            </a:avLst>
          </a:prstGeom>
          <a:solidFill>
            <a:srgbClr val="438951"/>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2972157"/>
            <a:ext cx="306110" cy="306110"/>
          </a:xfrm>
          <a:prstGeom prst="rect">
            <a:avLst/>
          </a:prstGeom>
        </p:spPr>
      </p:pic>
      <p:sp>
        <p:nvSpPr>
          <p:cNvPr id="6" name="Text 3"/>
          <p:cNvSpPr/>
          <p:nvPr/>
        </p:nvSpPr>
        <p:spPr>
          <a:xfrm>
            <a:off x="1020604" y="3692366"/>
            <a:ext cx="360723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Test Case Selection (TCS)</a:t>
            </a:r>
            <a:endParaRPr lang="en-US" sz="2200" dirty="0"/>
          </a:p>
        </p:txBody>
      </p:sp>
      <p:sp>
        <p:nvSpPr>
          <p:cNvPr id="7" name="Text 4"/>
          <p:cNvSpPr/>
          <p:nvPr/>
        </p:nvSpPr>
        <p:spPr>
          <a:xfrm>
            <a:off x="1020604" y="4182785"/>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Selects specific test cases that align with corrected sections in the system under test.</a:t>
            </a:r>
            <a:endParaRPr lang="en-US" sz="1750" dirty="0"/>
          </a:p>
        </p:txBody>
      </p:sp>
      <p:sp>
        <p:nvSpPr>
          <p:cNvPr id="8" name="Shape 5"/>
          <p:cNvSpPr/>
          <p:nvPr/>
        </p:nvSpPr>
        <p:spPr>
          <a:xfrm>
            <a:off x="5216962" y="2558296"/>
            <a:ext cx="4196358" cy="3657243"/>
          </a:xfrm>
          <a:prstGeom prst="roundRect">
            <a:avLst>
              <a:gd name="adj" fmla="val 5582"/>
            </a:avLst>
          </a:prstGeom>
          <a:solidFill>
            <a:srgbClr val="E8F3E8"/>
          </a:solidFill>
          <a:ln/>
        </p:spPr>
      </p:sp>
      <p:sp>
        <p:nvSpPr>
          <p:cNvPr id="9" name="Shape 6"/>
          <p:cNvSpPr/>
          <p:nvPr/>
        </p:nvSpPr>
        <p:spPr>
          <a:xfrm>
            <a:off x="5443776" y="2785110"/>
            <a:ext cx="680442" cy="680442"/>
          </a:xfrm>
          <a:prstGeom prst="roundRect">
            <a:avLst>
              <a:gd name="adj" fmla="val 13436980"/>
            </a:avLst>
          </a:prstGeom>
          <a:solidFill>
            <a:srgbClr val="438951"/>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2972157"/>
            <a:ext cx="306110" cy="306110"/>
          </a:xfrm>
          <a:prstGeom prst="rect">
            <a:avLst/>
          </a:prstGeom>
        </p:spPr>
      </p:pic>
      <p:sp>
        <p:nvSpPr>
          <p:cNvPr id="11" name="Text 7"/>
          <p:cNvSpPr/>
          <p:nvPr/>
        </p:nvSpPr>
        <p:spPr>
          <a:xfrm>
            <a:off x="5443776" y="3692366"/>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Test Suite Minimization (TSM)</a:t>
            </a:r>
            <a:endParaRPr lang="en-US" sz="2200" dirty="0"/>
          </a:p>
        </p:txBody>
      </p:sp>
      <p:sp>
        <p:nvSpPr>
          <p:cNvPr id="12" name="Text 8"/>
          <p:cNvSpPr/>
          <p:nvPr/>
        </p:nvSpPr>
        <p:spPr>
          <a:xfrm>
            <a:off x="5443776" y="4537115"/>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Reduces size and duplication within test suites by removing redundant test cases.</a:t>
            </a:r>
            <a:endParaRPr lang="en-US" sz="1750" dirty="0"/>
          </a:p>
        </p:txBody>
      </p:sp>
      <p:sp>
        <p:nvSpPr>
          <p:cNvPr id="13" name="Shape 9"/>
          <p:cNvSpPr/>
          <p:nvPr/>
        </p:nvSpPr>
        <p:spPr>
          <a:xfrm>
            <a:off x="9640133" y="2558296"/>
            <a:ext cx="4196358" cy="3657243"/>
          </a:xfrm>
          <a:prstGeom prst="roundRect">
            <a:avLst>
              <a:gd name="adj" fmla="val 5582"/>
            </a:avLst>
          </a:prstGeom>
          <a:solidFill>
            <a:srgbClr val="E8F3E8"/>
          </a:solidFill>
          <a:ln/>
        </p:spPr>
      </p:sp>
      <p:sp>
        <p:nvSpPr>
          <p:cNvPr id="14" name="Shape 10"/>
          <p:cNvSpPr/>
          <p:nvPr/>
        </p:nvSpPr>
        <p:spPr>
          <a:xfrm>
            <a:off x="9866948" y="2785110"/>
            <a:ext cx="680442" cy="680442"/>
          </a:xfrm>
          <a:prstGeom prst="roundRect">
            <a:avLst>
              <a:gd name="adj" fmla="val 13436980"/>
            </a:avLst>
          </a:prstGeom>
          <a:solidFill>
            <a:srgbClr val="438951"/>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2972157"/>
            <a:ext cx="306110" cy="306110"/>
          </a:xfrm>
          <a:prstGeom prst="rect">
            <a:avLst/>
          </a:prstGeom>
        </p:spPr>
      </p:pic>
      <p:sp>
        <p:nvSpPr>
          <p:cNvPr id="16" name="Text 11"/>
          <p:cNvSpPr/>
          <p:nvPr/>
        </p:nvSpPr>
        <p:spPr>
          <a:xfrm>
            <a:off x="9866948" y="3692366"/>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Test Case Prioritization (TCP)</a:t>
            </a:r>
            <a:endParaRPr lang="en-US" sz="2200" dirty="0"/>
          </a:p>
        </p:txBody>
      </p:sp>
      <p:sp>
        <p:nvSpPr>
          <p:cNvPr id="17" name="Text 12"/>
          <p:cNvSpPr/>
          <p:nvPr/>
        </p:nvSpPr>
        <p:spPr>
          <a:xfrm>
            <a:off x="9866948" y="4537115"/>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Arranges test cases to detect faults early and provide rapid feedback—retaining all test cases in execution.</a:t>
            </a:r>
            <a:endParaRPr lang="en-US" sz="1750" dirty="0"/>
          </a:p>
        </p:txBody>
      </p:sp>
      <p:sp>
        <p:nvSpPr>
          <p:cNvPr id="18" name="Text 13"/>
          <p:cNvSpPr/>
          <p:nvPr/>
        </p:nvSpPr>
        <p:spPr>
          <a:xfrm>
            <a:off x="793790" y="6470690"/>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TCP offers a distinct advantage:</a:t>
            </a:r>
            <a:r>
              <a:rPr lang="en-US" sz="1750" dirty="0">
                <a:solidFill>
                  <a:srgbClr val="405449"/>
                </a:solidFill>
                <a:latin typeface="Nobile" pitchFamily="34" charset="0"/>
                <a:ea typeface="Nobile" pitchFamily="34" charset="-122"/>
                <a:cs typeface="Nobile" pitchFamily="34" charset="-120"/>
              </a:rPr>
              <a:t> it maintains all test cases while optimizing execution order for early fault detection.</a:t>
            </a:r>
            <a:endParaRPr lang="en-US" sz="1750" dirty="0"/>
          </a:p>
        </p:txBody>
      </p:sp>
      <p:pic>
        <p:nvPicPr>
          <p:cNvPr id="20" name="Picture 19">
            <a:extLst>
              <a:ext uri="{FF2B5EF4-FFF2-40B4-BE49-F238E27FC236}">
                <a16:creationId xmlns:a16="http://schemas.microsoft.com/office/drawing/2014/main" id="{81C4913B-AA0D-20B4-3E0A-F045C8B23D8D}"/>
              </a:ext>
            </a:extLst>
          </p:cNvPr>
          <p:cNvPicPr>
            <a:picLocks noChangeAspect="1"/>
          </p:cNvPicPr>
          <p:nvPr/>
        </p:nvPicPr>
        <p:blipFill>
          <a:blip r:embed="rId9"/>
          <a:stretch>
            <a:fillRect/>
          </a:stretch>
        </p:blipFill>
        <p:spPr>
          <a:xfrm>
            <a:off x="12744187" y="7685493"/>
            <a:ext cx="1886213" cy="5334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013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Proposed Solution: Meta-DRL Framework</a:t>
            </a:r>
            <a:endParaRPr lang="en-US" sz="4450" dirty="0"/>
          </a:p>
        </p:txBody>
      </p:sp>
      <p:pic>
        <p:nvPicPr>
          <p:cNvPr id="4" name="Image 1" descr="preencoded.png"/>
          <p:cNvPicPr>
            <a:picLocks noChangeAspect="1"/>
          </p:cNvPicPr>
          <p:nvPr/>
        </p:nvPicPr>
        <p:blipFill>
          <a:blip r:embed="rId4"/>
          <a:stretch>
            <a:fillRect/>
          </a:stretch>
        </p:blipFill>
        <p:spPr>
          <a:xfrm>
            <a:off x="6280190" y="2797850"/>
            <a:ext cx="1134070" cy="1669852"/>
          </a:xfrm>
          <a:prstGeom prst="rect">
            <a:avLst/>
          </a:prstGeom>
        </p:spPr>
      </p:pic>
      <p:sp>
        <p:nvSpPr>
          <p:cNvPr id="5" name="Text 1"/>
          <p:cNvSpPr/>
          <p:nvPr/>
        </p:nvSpPr>
        <p:spPr>
          <a:xfrm>
            <a:off x="7641074" y="3024664"/>
            <a:ext cx="350305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Pairwise Ranking Model</a:t>
            </a:r>
            <a:endParaRPr lang="en-US" sz="2200" dirty="0"/>
          </a:p>
        </p:txBody>
      </p:sp>
      <p:sp>
        <p:nvSpPr>
          <p:cNvPr id="6" name="Text 2"/>
          <p:cNvSpPr/>
          <p:nvPr/>
        </p:nvSpPr>
        <p:spPr>
          <a:xfrm>
            <a:off x="7641074" y="3515082"/>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Compares test case pairs for efficient binary classification</a:t>
            </a:r>
            <a:endParaRPr lang="en-US" sz="1750" dirty="0"/>
          </a:p>
        </p:txBody>
      </p:sp>
      <p:pic>
        <p:nvPicPr>
          <p:cNvPr id="7" name="Image 2" descr="preencoded.png"/>
          <p:cNvPicPr>
            <a:picLocks noChangeAspect="1"/>
          </p:cNvPicPr>
          <p:nvPr/>
        </p:nvPicPr>
        <p:blipFill>
          <a:blip r:embed="rId5"/>
          <a:stretch>
            <a:fillRect/>
          </a:stretch>
        </p:blipFill>
        <p:spPr>
          <a:xfrm>
            <a:off x="6280190" y="4467701"/>
            <a:ext cx="1134070" cy="1360884"/>
          </a:xfrm>
          <a:prstGeom prst="rect">
            <a:avLst/>
          </a:prstGeom>
        </p:spPr>
      </p:pic>
      <p:sp>
        <p:nvSpPr>
          <p:cNvPr id="8" name="Text 3"/>
          <p:cNvSpPr/>
          <p:nvPr/>
        </p:nvSpPr>
        <p:spPr>
          <a:xfrm>
            <a:off x="7641074" y="46945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DRL Algorithms</a:t>
            </a:r>
            <a:endParaRPr lang="en-US" sz="2200" dirty="0"/>
          </a:p>
        </p:txBody>
      </p:sp>
      <p:sp>
        <p:nvSpPr>
          <p:cNvPr id="9" name="Text 4"/>
          <p:cNvSpPr/>
          <p:nvPr/>
        </p:nvSpPr>
        <p:spPr>
          <a:xfrm>
            <a:off x="7641074" y="5184934"/>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A2C, DQN, PPO, and TRPO for adaptive learning</a:t>
            </a:r>
            <a:endParaRPr lang="en-US" sz="1750" dirty="0"/>
          </a:p>
        </p:txBody>
      </p:sp>
      <p:pic>
        <p:nvPicPr>
          <p:cNvPr id="10" name="Image 3" descr="preencoded.png"/>
          <p:cNvPicPr>
            <a:picLocks noChangeAspect="1"/>
          </p:cNvPicPr>
          <p:nvPr/>
        </p:nvPicPr>
        <p:blipFill>
          <a:blip r:embed="rId6"/>
          <a:stretch>
            <a:fillRect/>
          </a:stretch>
        </p:blipFill>
        <p:spPr>
          <a:xfrm>
            <a:off x="6280190" y="5828586"/>
            <a:ext cx="1134070" cy="1360884"/>
          </a:xfrm>
          <a:prstGeom prst="rect">
            <a:avLst/>
          </a:prstGeom>
        </p:spPr>
      </p:pic>
      <p:sp>
        <p:nvSpPr>
          <p:cNvPr id="11" name="Text 5"/>
          <p:cNvSpPr/>
          <p:nvPr/>
        </p:nvSpPr>
        <p:spPr>
          <a:xfrm>
            <a:off x="7641074" y="605540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Meta-Learning</a:t>
            </a:r>
            <a:endParaRPr lang="en-US" sz="2200" dirty="0"/>
          </a:p>
        </p:txBody>
      </p:sp>
      <p:sp>
        <p:nvSpPr>
          <p:cNvPr id="12" name="Text 6"/>
          <p:cNvSpPr/>
          <p:nvPr/>
        </p:nvSpPr>
        <p:spPr>
          <a:xfrm>
            <a:off x="7641074" y="6545818"/>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Dynamic hyperparameter adjustment in real-time</a:t>
            </a:r>
            <a:endParaRPr lang="en-US" sz="1750" dirty="0"/>
          </a:p>
        </p:txBody>
      </p:sp>
      <p:pic>
        <p:nvPicPr>
          <p:cNvPr id="14" name="Picture 13">
            <a:extLst>
              <a:ext uri="{FF2B5EF4-FFF2-40B4-BE49-F238E27FC236}">
                <a16:creationId xmlns:a16="http://schemas.microsoft.com/office/drawing/2014/main" id="{B5C2F0AC-B46B-26D0-8CD2-C547D303E7C7}"/>
              </a:ext>
            </a:extLst>
          </p:cNvPr>
          <p:cNvPicPr>
            <a:picLocks noChangeAspect="1"/>
          </p:cNvPicPr>
          <p:nvPr/>
        </p:nvPicPr>
        <p:blipFill>
          <a:blip r:embed="rId7"/>
          <a:stretch>
            <a:fillRect/>
          </a:stretch>
        </p:blipFill>
        <p:spPr>
          <a:xfrm>
            <a:off x="12744187" y="7696126"/>
            <a:ext cx="1886213" cy="5334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7837"/>
            <a:ext cx="11309509"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What is Deep Reinforcement Learning?</a:t>
            </a:r>
            <a:endParaRPr lang="en-US" sz="4450" dirty="0"/>
          </a:p>
        </p:txBody>
      </p:sp>
      <p:sp>
        <p:nvSpPr>
          <p:cNvPr id="3" name="Text 1"/>
          <p:cNvSpPr/>
          <p:nvPr/>
        </p:nvSpPr>
        <p:spPr>
          <a:xfrm>
            <a:off x="793790" y="19502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Deep Reinforcement Learning (DRL) is a powerful AI paradigm that combines the decision-making capabilities of Reinforcement Learning with the perceptual abilities of Deep Learning.</a:t>
            </a:r>
            <a:endParaRPr lang="en-US" sz="1750" dirty="0"/>
          </a:p>
        </p:txBody>
      </p:sp>
      <p:pic>
        <p:nvPicPr>
          <p:cNvPr id="4" name="Image 0" descr="preencoded.png"/>
          <p:cNvPicPr>
            <a:picLocks noChangeAspect="1"/>
          </p:cNvPicPr>
          <p:nvPr/>
        </p:nvPicPr>
        <p:blipFill>
          <a:blip r:embed="rId3"/>
          <a:stretch>
            <a:fillRect/>
          </a:stretch>
        </p:blipFill>
        <p:spPr>
          <a:xfrm>
            <a:off x="793790" y="3186351"/>
            <a:ext cx="6244709" cy="2448044"/>
          </a:xfrm>
          <a:prstGeom prst="rect">
            <a:avLst/>
          </a:prstGeom>
        </p:spPr>
      </p:pic>
      <p:sp>
        <p:nvSpPr>
          <p:cNvPr id="5" name="Text 2"/>
          <p:cNvSpPr/>
          <p:nvPr/>
        </p:nvSpPr>
        <p:spPr>
          <a:xfrm>
            <a:off x="943341" y="3306408"/>
            <a:ext cx="1143129" cy="367434"/>
          </a:xfrm>
          <a:prstGeom prst="rect">
            <a:avLst/>
          </a:prstGeom>
          <a:noFill/>
          <a:ln/>
        </p:spPr>
        <p:txBody>
          <a:bodyPr wrap="square" lIns="0" tIns="0" rIns="0" bIns="0" rtlCol="0" anchor="t"/>
          <a:lstStyle/>
          <a:p>
            <a:pPr marL="0" indent="0" algn="r">
              <a:lnSpc>
                <a:spcPts val="1650"/>
              </a:lnSpc>
              <a:buNone/>
            </a:pPr>
            <a:r>
              <a:rPr lang="en-US" sz="1350" b="1" dirty="0">
                <a:solidFill>
                  <a:srgbClr val="3B4540"/>
                </a:solidFill>
                <a:latin typeface="Fraunces Extra Bold" pitchFamily="34" charset="0"/>
                <a:ea typeface="Fraunces Extra Bold" pitchFamily="34" charset="-122"/>
                <a:cs typeface="Fraunces Extra Bold" pitchFamily="34" charset="-120"/>
              </a:rPr>
              <a:t>Agent Selects Action</a:t>
            </a:r>
            <a:endParaRPr lang="en-US" sz="1350" dirty="0"/>
          </a:p>
        </p:txBody>
      </p:sp>
      <p:sp>
        <p:nvSpPr>
          <p:cNvPr id="6" name="Text 3"/>
          <p:cNvSpPr/>
          <p:nvPr/>
        </p:nvSpPr>
        <p:spPr>
          <a:xfrm>
            <a:off x="5745706" y="3306408"/>
            <a:ext cx="1143128" cy="367434"/>
          </a:xfrm>
          <a:prstGeom prst="rect">
            <a:avLst/>
          </a:prstGeom>
          <a:noFill/>
          <a:ln/>
        </p:spPr>
        <p:txBody>
          <a:bodyPr wrap="square" lIns="0" tIns="0" rIns="0" bIns="0" rtlCol="0" anchor="t"/>
          <a:lstStyle/>
          <a:p>
            <a:pPr marL="0" indent="0" algn="l">
              <a:lnSpc>
                <a:spcPts val="1650"/>
              </a:lnSpc>
              <a:buNone/>
            </a:pPr>
            <a:r>
              <a:rPr lang="en-US" sz="1350" b="1" dirty="0">
                <a:solidFill>
                  <a:srgbClr val="3B4540"/>
                </a:solidFill>
                <a:latin typeface="Fraunces Extra Bold" pitchFamily="34" charset="0"/>
                <a:ea typeface="Fraunces Extra Bold" pitchFamily="34" charset="-122"/>
                <a:cs typeface="Fraunces Extra Bold" pitchFamily="34" charset="-120"/>
              </a:rPr>
              <a:t>Environment Returns State</a:t>
            </a:r>
            <a:endParaRPr lang="en-US" sz="1350" dirty="0"/>
          </a:p>
        </p:txBody>
      </p:sp>
      <p:sp>
        <p:nvSpPr>
          <p:cNvPr id="7" name="Text 4"/>
          <p:cNvSpPr/>
          <p:nvPr/>
        </p:nvSpPr>
        <p:spPr>
          <a:xfrm>
            <a:off x="5745706" y="5146845"/>
            <a:ext cx="1143128" cy="367434"/>
          </a:xfrm>
          <a:prstGeom prst="rect">
            <a:avLst/>
          </a:prstGeom>
          <a:noFill/>
          <a:ln/>
        </p:spPr>
        <p:txBody>
          <a:bodyPr wrap="square" lIns="0" tIns="0" rIns="0" bIns="0" rtlCol="0" anchor="t"/>
          <a:lstStyle/>
          <a:p>
            <a:pPr marL="0" indent="0" algn="l">
              <a:lnSpc>
                <a:spcPts val="1650"/>
              </a:lnSpc>
              <a:buNone/>
            </a:pPr>
            <a:r>
              <a:rPr lang="en-US" sz="1350" b="1" dirty="0">
                <a:solidFill>
                  <a:srgbClr val="3B4540"/>
                </a:solidFill>
                <a:latin typeface="Fraunces Extra Bold" pitchFamily="34" charset="0"/>
                <a:ea typeface="Fraunces Extra Bold" pitchFamily="34" charset="-122"/>
                <a:cs typeface="Fraunces Extra Bold" pitchFamily="34" charset="-120"/>
              </a:rPr>
              <a:t>Agent Receives Reward</a:t>
            </a:r>
            <a:endParaRPr lang="en-US" sz="1350" dirty="0"/>
          </a:p>
        </p:txBody>
      </p:sp>
      <p:sp>
        <p:nvSpPr>
          <p:cNvPr id="8" name="Text 5"/>
          <p:cNvSpPr/>
          <p:nvPr/>
        </p:nvSpPr>
        <p:spPr>
          <a:xfrm>
            <a:off x="943341" y="5146845"/>
            <a:ext cx="1143129" cy="367434"/>
          </a:xfrm>
          <a:prstGeom prst="rect">
            <a:avLst/>
          </a:prstGeom>
          <a:noFill/>
          <a:ln/>
        </p:spPr>
        <p:txBody>
          <a:bodyPr wrap="square" lIns="0" tIns="0" rIns="0" bIns="0" rtlCol="0" anchor="t"/>
          <a:lstStyle/>
          <a:p>
            <a:pPr marL="0" indent="0" algn="r">
              <a:lnSpc>
                <a:spcPts val="1650"/>
              </a:lnSpc>
              <a:buNone/>
            </a:pPr>
            <a:r>
              <a:rPr lang="en-US" sz="1350" b="1" dirty="0">
                <a:solidFill>
                  <a:srgbClr val="3B4540"/>
                </a:solidFill>
                <a:latin typeface="Fraunces Extra Bold" pitchFamily="34" charset="0"/>
                <a:ea typeface="Fraunces Extra Bold" pitchFamily="34" charset="-122"/>
                <a:cs typeface="Fraunces Extra Bold" pitchFamily="34" charset="-120"/>
              </a:rPr>
              <a:t>Train Deep Network</a:t>
            </a:r>
            <a:endParaRPr lang="en-US" sz="1350" dirty="0"/>
          </a:p>
        </p:txBody>
      </p:sp>
      <p:pic>
        <p:nvPicPr>
          <p:cNvPr id="9" name="Image 1" descr="preencoded.png"/>
          <p:cNvPicPr>
            <a:picLocks noChangeAspect="1"/>
          </p:cNvPicPr>
          <p:nvPr/>
        </p:nvPicPr>
        <p:blipFill>
          <a:blip r:embed="rId4"/>
          <a:stretch>
            <a:fillRect/>
          </a:stretch>
        </p:blipFill>
        <p:spPr>
          <a:xfrm>
            <a:off x="7599521" y="3186351"/>
            <a:ext cx="6244709" cy="3019306"/>
          </a:xfrm>
          <a:prstGeom prst="rect">
            <a:avLst/>
          </a:prstGeom>
        </p:spPr>
      </p:pic>
      <p:sp>
        <p:nvSpPr>
          <p:cNvPr id="10" name="Text 6"/>
          <p:cNvSpPr/>
          <p:nvPr/>
        </p:nvSpPr>
        <p:spPr>
          <a:xfrm>
            <a:off x="793790" y="67159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synergy allows AI agents to learn optimal behaviors directly from raw sensory input and experience, enabling them to tackle complex problems in dynamic environments.</a:t>
            </a:r>
            <a:endParaRPr lang="en-US" sz="1750" dirty="0"/>
          </a:p>
        </p:txBody>
      </p:sp>
      <p:pic>
        <p:nvPicPr>
          <p:cNvPr id="12" name="Picture 11">
            <a:extLst>
              <a:ext uri="{FF2B5EF4-FFF2-40B4-BE49-F238E27FC236}">
                <a16:creationId xmlns:a16="http://schemas.microsoft.com/office/drawing/2014/main" id="{1E10950A-F919-2420-BAE1-834A7DDEAE38}"/>
              </a:ext>
            </a:extLst>
          </p:cNvPr>
          <p:cNvPicPr>
            <a:picLocks noChangeAspect="1"/>
          </p:cNvPicPr>
          <p:nvPr/>
        </p:nvPicPr>
        <p:blipFill>
          <a:blip r:embed="rId5"/>
          <a:stretch>
            <a:fillRect/>
          </a:stretch>
        </p:blipFill>
        <p:spPr>
          <a:xfrm>
            <a:off x="12744187" y="7696126"/>
            <a:ext cx="1886213" cy="5334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60108"/>
            <a:ext cx="6440924"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How Meta-DRL Works</a:t>
            </a:r>
            <a:endParaRPr lang="en-US" sz="4450" dirty="0"/>
          </a:p>
        </p:txBody>
      </p:sp>
      <p:sp>
        <p:nvSpPr>
          <p:cNvPr id="3" name="Text 1"/>
          <p:cNvSpPr/>
          <p:nvPr/>
        </p:nvSpPr>
        <p:spPr>
          <a:xfrm>
            <a:off x="793790" y="2135862"/>
            <a:ext cx="4047768" cy="425291"/>
          </a:xfrm>
          <a:prstGeom prst="rect">
            <a:avLst/>
          </a:prstGeom>
          <a:noFill/>
          <a:ln/>
        </p:spPr>
        <p:txBody>
          <a:bodyPr wrap="none" lIns="0" tIns="0" rIns="0" bIns="0" rtlCol="0" anchor="t"/>
          <a:lstStyle/>
          <a:p>
            <a:pPr marL="0" indent="0" algn="l">
              <a:lnSpc>
                <a:spcPts val="3300"/>
              </a:lnSpc>
              <a:buNone/>
            </a:pPr>
            <a:r>
              <a:rPr lang="en-US" sz="2650" b="1" dirty="0">
                <a:solidFill>
                  <a:srgbClr val="3B4540"/>
                </a:solidFill>
                <a:latin typeface="Fraunces Extra Bold" pitchFamily="34" charset="0"/>
                <a:ea typeface="Fraunces Extra Bold" pitchFamily="34" charset="-122"/>
                <a:cs typeface="Fraunces Extra Bold" pitchFamily="34" charset="-120"/>
              </a:rPr>
              <a:t>Two-Loop Architecture</a:t>
            </a:r>
            <a:endParaRPr lang="en-US" sz="2650" dirty="0"/>
          </a:p>
        </p:txBody>
      </p:sp>
      <p:sp>
        <p:nvSpPr>
          <p:cNvPr id="4" name="Text 2"/>
          <p:cNvSpPr/>
          <p:nvPr/>
        </p:nvSpPr>
        <p:spPr>
          <a:xfrm>
            <a:off x="793790" y="2787968"/>
            <a:ext cx="4885015" cy="725805"/>
          </a:xfrm>
          <a:prstGeom prst="rect">
            <a:avLst/>
          </a:prstGeom>
          <a:noFill/>
          <a:ln/>
        </p:spPr>
        <p:txBody>
          <a:bodyPr wrap="squar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Inner Loop:</a:t>
            </a:r>
            <a:r>
              <a:rPr lang="en-US" sz="1750" dirty="0">
                <a:solidFill>
                  <a:srgbClr val="405449"/>
                </a:solidFill>
                <a:latin typeface="Nobile" pitchFamily="34" charset="0"/>
                <a:ea typeface="Nobile" pitchFamily="34" charset="-122"/>
                <a:cs typeface="Nobile" pitchFamily="34" charset="-120"/>
              </a:rPr>
              <a:t> Task-specific learning using DRL algorithms to prioritize test cases</a:t>
            </a:r>
            <a:endParaRPr lang="en-US" sz="1750" dirty="0"/>
          </a:p>
        </p:txBody>
      </p:sp>
      <p:sp>
        <p:nvSpPr>
          <p:cNvPr id="5" name="Text 3"/>
          <p:cNvSpPr/>
          <p:nvPr/>
        </p:nvSpPr>
        <p:spPr>
          <a:xfrm>
            <a:off x="793790" y="3717846"/>
            <a:ext cx="4885015" cy="1088708"/>
          </a:xfrm>
          <a:prstGeom prst="rect">
            <a:avLst/>
          </a:prstGeom>
          <a:noFill/>
          <a:ln/>
        </p:spPr>
        <p:txBody>
          <a:bodyPr wrap="squar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Outer Loop:</a:t>
            </a:r>
            <a:r>
              <a:rPr lang="en-US" sz="1750" dirty="0">
                <a:solidFill>
                  <a:srgbClr val="405449"/>
                </a:solidFill>
                <a:latin typeface="Nobile" pitchFamily="34" charset="0"/>
                <a:ea typeface="Nobile" pitchFamily="34" charset="-122"/>
                <a:cs typeface="Nobile" pitchFamily="34" charset="-120"/>
              </a:rPr>
              <a:t> Meta-optimization that learns how to adapt by adjusting hyperparameters based on performance feedback</a:t>
            </a:r>
            <a:endParaRPr lang="en-US" sz="1750" dirty="0"/>
          </a:p>
        </p:txBody>
      </p:sp>
      <p:sp>
        <p:nvSpPr>
          <p:cNvPr id="6" name="Shape 4"/>
          <p:cNvSpPr/>
          <p:nvPr/>
        </p:nvSpPr>
        <p:spPr>
          <a:xfrm>
            <a:off x="793790" y="5061704"/>
            <a:ext cx="4885015" cy="2052518"/>
          </a:xfrm>
          <a:prstGeom prst="roundRect">
            <a:avLst>
              <a:gd name="adj" fmla="val 9946"/>
            </a:avLst>
          </a:prstGeom>
          <a:solidFill>
            <a:srgbClr val="CCE6D1"/>
          </a:solidFill>
          <a:ln/>
        </p:spPr>
      </p:sp>
      <p:pic>
        <p:nvPicPr>
          <p:cNvPr id="7" name="Image 0" descr="preencoded.png"/>
          <p:cNvPicPr>
            <a:picLocks noChangeAspect="1"/>
          </p:cNvPicPr>
          <p:nvPr/>
        </p:nvPicPr>
        <p:blipFill>
          <a:blip r:embed="rId3"/>
          <a:stretch>
            <a:fillRect/>
          </a:stretch>
        </p:blipFill>
        <p:spPr>
          <a:xfrm>
            <a:off x="1020604" y="5390555"/>
            <a:ext cx="283488" cy="226814"/>
          </a:xfrm>
          <a:prstGeom prst="rect">
            <a:avLst/>
          </a:prstGeom>
        </p:spPr>
      </p:pic>
      <p:sp>
        <p:nvSpPr>
          <p:cNvPr id="8" name="Text 5"/>
          <p:cNvSpPr/>
          <p:nvPr/>
        </p:nvSpPr>
        <p:spPr>
          <a:xfrm>
            <a:off x="1530906" y="5345192"/>
            <a:ext cx="3921085"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bile" pitchFamily="34" charset="0"/>
                <a:ea typeface="Nobile" pitchFamily="34" charset="-122"/>
                <a:cs typeface="Nobile" pitchFamily="34" charset="-120"/>
              </a:rPr>
              <a:t>The system "learns how to learn" by dynamically modifying learning rate, discount factor, cycle count, and episodes.</a:t>
            </a:r>
            <a:endParaRPr lang="en-US" sz="1750" dirty="0"/>
          </a:p>
        </p:txBody>
      </p:sp>
      <p:pic>
        <p:nvPicPr>
          <p:cNvPr id="9" name="Image 1" descr="preencoded.png"/>
          <p:cNvPicPr>
            <a:picLocks noChangeAspect="1"/>
          </p:cNvPicPr>
          <p:nvPr/>
        </p:nvPicPr>
        <p:blipFill>
          <a:blip r:embed="rId4"/>
          <a:stretch>
            <a:fillRect/>
          </a:stretch>
        </p:blipFill>
        <p:spPr>
          <a:xfrm>
            <a:off x="6239828" y="2164199"/>
            <a:ext cx="7604284" cy="3292197"/>
          </a:xfrm>
          <a:prstGeom prst="rect">
            <a:avLst/>
          </a:prstGeom>
        </p:spPr>
      </p:pic>
      <p:sp>
        <p:nvSpPr>
          <p:cNvPr id="10" name="Text 6"/>
          <p:cNvSpPr/>
          <p:nvPr/>
        </p:nvSpPr>
        <p:spPr>
          <a:xfrm>
            <a:off x="6239828" y="5711547"/>
            <a:ext cx="760428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2" name="Picture 11">
            <a:extLst>
              <a:ext uri="{FF2B5EF4-FFF2-40B4-BE49-F238E27FC236}">
                <a16:creationId xmlns:a16="http://schemas.microsoft.com/office/drawing/2014/main" id="{B8856BCD-7486-B8AA-3ABE-2EFDB85422FA}"/>
              </a:ext>
            </a:extLst>
          </p:cNvPr>
          <p:cNvPicPr>
            <a:picLocks noChangeAspect="1"/>
          </p:cNvPicPr>
          <p:nvPr/>
        </p:nvPicPr>
        <p:blipFill>
          <a:blip r:embed="rId5"/>
          <a:stretch>
            <a:fillRect/>
          </a:stretch>
        </p:blipFill>
        <p:spPr>
          <a:xfrm>
            <a:off x="12744187" y="7696126"/>
            <a:ext cx="1886213" cy="5334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6746" y="500301"/>
            <a:ext cx="8977074" cy="568523"/>
          </a:xfrm>
          <a:prstGeom prst="rect">
            <a:avLst/>
          </a:prstGeom>
          <a:noFill/>
          <a:ln/>
        </p:spPr>
        <p:txBody>
          <a:bodyPr wrap="non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Algorithms Evaluated in This Research</a:t>
            </a:r>
            <a:endParaRPr lang="en-US" sz="3550" dirty="0"/>
          </a:p>
        </p:txBody>
      </p:sp>
      <p:sp>
        <p:nvSpPr>
          <p:cNvPr id="3" name="Text 1"/>
          <p:cNvSpPr/>
          <p:nvPr/>
        </p:nvSpPr>
        <p:spPr>
          <a:xfrm>
            <a:off x="636746" y="1141571"/>
            <a:ext cx="4419362" cy="341114"/>
          </a:xfrm>
          <a:prstGeom prst="rect">
            <a:avLst/>
          </a:prstGeom>
          <a:noFill/>
          <a:ln/>
        </p:spPr>
        <p:txBody>
          <a:bodyPr wrap="none" lIns="0" tIns="0" rIns="0" bIns="0" rtlCol="0" anchor="t"/>
          <a:lstStyle/>
          <a:p>
            <a:pPr marL="0" indent="0" algn="l">
              <a:lnSpc>
                <a:spcPts val="2650"/>
              </a:lnSpc>
              <a:buNone/>
            </a:pPr>
            <a:r>
              <a:rPr lang="en-US" sz="2100" b="1" dirty="0">
                <a:solidFill>
                  <a:srgbClr val="3B4540"/>
                </a:solidFill>
                <a:latin typeface="Fraunces Extra Bold" pitchFamily="34" charset="0"/>
                <a:ea typeface="Fraunces Extra Bold" pitchFamily="34" charset="-122"/>
                <a:cs typeface="Fraunces Extra Bold" pitchFamily="34" charset="-120"/>
              </a:rPr>
              <a:t>Four DRL Algorithms Explained</a:t>
            </a:r>
            <a:endParaRPr lang="en-US" sz="2100" dirty="0"/>
          </a:p>
        </p:txBody>
      </p:sp>
      <p:sp>
        <p:nvSpPr>
          <p:cNvPr id="4" name="Shape 2"/>
          <p:cNvSpPr/>
          <p:nvPr/>
        </p:nvSpPr>
        <p:spPr>
          <a:xfrm>
            <a:off x="636746" y="1755577"/>
            <a:ext cx="6587490" cy="2897267"/>
          </a:xfrm>
          <a:prstGeom prst="roundRect">
            <a:avLst>
              <a:gd name="adj" fmla="val 5652"/>
            </a:avLst>
          </a:prstGeom>
          <a:solidFill>
            <a:srgbClr val="FAFFFA"/>
          </a:solidFill>
          <a:ln w="22860">
            <a:solidFill>
              <a:srgbClr val="CED9CE"/>
            </a:solidFill>
            <a:prstDash val="solid"/>
          </a:ln>
        </p:spPr>
      </p:sp>
      <p:sp>
        <p:nvSpPr>
          <p:cNvPr id="5" name="Shape 3"/>
          <p:cNvSpPr/>
          <p:nvPr/>
        </p:nvSpPr>
        <p:spPr>
          <a:xfrm>
            <a:off x="659606" y="1778437"/>
            <a:ext cx="6541770" cy="545783"/>
          </a:xfrm>
          <a:prstGeom prst="roundRect">
            <a:avLst>
              <a:gd name="adj" fmla="val 24976"/>
            </a:avLst>
          </a:prstGeom>
          <a:solidFill>
            <a:srgbClr val="E8F3E8"/>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046" y="1914763"/>
            <a:ext cx="272891" cy="272891"/>
          </a:xfrm>
          <a:prstGeom prst="rect">
            <a:avLst/>
          </a:prstGeom>
        </p:spPr>
      </p:pic>
      <p:sp>
        <p:nvSpPr>
          <p:cNvPr id="7" name="Text 4"/>
          <p:cNvSpPr/>
          <p:nvPr/>
        </p:nvSpPr>
        <p:spPr>
          <a:xfrm>
            <a:off x="841534" y="2506147"/>
            <a:ext cx="6177915" cy="232767"/>
          </a:xfrm>
          <a:prstGeom prst="rect">
            <a:avLst/>
          </a:prstGeom>
          <a:noFill/>
          <a:ln/>
        </p:spPr>
        <p:txBody>
          <a:bodyPr wrap="none" lIns="0" tIns="0" rIns="0" bIns="0" rtlCol="0" anchor="t"/>
          <a:lstStyle/>
          <a:p>
            <a:pPr marL="0" indent="0" algn="ctr">
              <a:lnSpc>
                <a:spcPts val="1800"/>
              </a:lnSpc>
              <a:buNone/>
            </a:pPr>
            <a:r>
              <a:rPr lang="en-US" sz="1100" b="1" dirty="0">
                <a:solidFill>
                  <a:srgbClr val="405449"/>
                </a:solidFill>
                <a:latin typeface="Nobile" pitchFamily="34" charset="0"/>
                <a:ea typeface="Nobile" pitchFamily="34" charset="-122"/>
                <a:cs typeface="Nobile" pitchFamily="34" charset="-120"/>
              </a:rPr>
              <a:t>A2C (Advantage Actor-Critic)</a:t>
            </a:r>
            <a:endParaRPr lang="en-US" sz="1100" dirty="0"/>
          </a:p>
        </p:txBody>
      </p:sp>
      <p:sp>
        <p:nvSpPr>
          <p:cNvPr id="8" name="Text 5"/>
          <p:cNvSpPr/>
          <p:nvPr/>
        </p:nvSpPr>
        <p:spPr>
          <a:xfrm>
            <a:off x="841534" y="2847975"/>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Type:</a:t>
            </a:r>
            <a:r>
              <a:rPr lang="en-US" sz="1100" dirty="0">
                <a:solidFill>
                  <a:srgbClr val="405449"/>
                </a:solidFill>
                <a:latin typeface="Nobile" pitchFamily="34" charset="0"/>
                <a:ea typeface="Nobile" pitchFamily="34" charset="-122"/>
                <a:cs typeface="Nobile" pitchFamily="34" charset="-120"/>
              </a:rPr>
              <a:t> Policy gradient with synchronous updates</a:t>
            </a:r>
            <a:endParaRPr lang="en-US" sz="1100" dirty="0"/>
          </a:p>
        </p:txBody>
      </p:sp>
      <p:sp>
        <p:nvSpPr>
          <p:cNvPr id="9" name="Text 6"/>
          <p:cNvSpPr/>
          <p:nvPr/>
        </p:nvSpPr>
        <p:spPr>
          <a:xfrm>
            <a:off x="841534" y="3189803"/>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Mechanism:</a:t>
            </a:r>
            <a:r>
              <a:rPr lang="en-US" sz="1100" dirty="0">
                <a:solidFill>
                  <a:srgbClr val="405449"/>
                </a:solidFill>
                <a:latin typeface="Nobile" pitchFamily="34" charset="0"/>
                <a:ea typeface="Nobile" pitchFamily="34" charset="-122"/>
                <a:cs typeface="Nobile" pitchFamily="34" charset="-120"/>
              </a:rPr>
              <a:t> Combines policy optimization with value estimation</a:t>
            </a:r>
            <a:endParaRPr lang="en-US" sz="1100" dirty="0"/>
          </a:p>
        </p:txBody>
      </p:sp>
      <p:sp>
        <p:nvSpPr>
          <p:cNvPr id="10" name="Text 7"/>
          <p:cNvSpPr/>
          <p:nvPr/>
        </p:nvSpPr>
        <p:spPr>
          <a:xfrm>
            <a:off x="841534" y="3531632"/>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Advantage:</a:t>
            </a:r>
            <a:r>
              <a:rPr lang="en-US" sz="1100" dirty="0">
                <a:solidFill>
                  <a:srgbClr val="405449"/>
                </a:solidFill>
                <a:latin typeface="Nobile" pitchFamily="34" charset="0"/>
                <a:ea typeface="Nobile" pitchFamily="34" charset="-122"/>
                <a:cs typeface="Nobile" pitchFamily="34" charset="-120"/>
              </a:rPr>
              <a:t> Stable, works well with complex data</a:t>
            </a:r>
            <a:endParaRPr lang="en-US" sz="1100" dirty="0"/>
          </a:p>
        </p:txBody>
      </p:sp>
      <p:sp>
        <p:nvSpPr>
          <p:cNvPr id="11" name="Text 8"/>
          <p:cNvSpPr/>
          <p:nvPr/>
        </p:nvSpPr>
        <p:spPr>
          <a:xfrm>
            <a:off x="841534" y="3873460"/>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Best For:</a:t>
            </a:r>
            <a:r>
              <a:rPr lang="en-US" sz="1100" dirty="0">
                <a:solidFill>
                  <a:srgbClr val="405449"/>
                </a:solidFill>
                <a:latin typeface="Nobile" pitchFamily="34" charset="0"/>
                <a:ea typeface="Nobile" pitchFamily="34" charset="-122"/>
                <a:cs typeface="Nobile" pitchFamily="34" charset="-120"/>
              </a:rPr>
              <a:t> Enriched datasets with code metrics</a:t>
            </a:r>
            <a:endParaRPr lang="en-US" sz="1100" dirty="0"/>
          </a:p>
        </p:txBody>
      </p:sp>
      <p:sp>
        <p:nvSpPr>
          <p:cNvPr id="12" name="Text 9"/>
          <p:cNvSpPr/>
          <p:nvPr/>
        </p:nvSpPr>
        <p:spPr>
          <a:xfrm>
            <a:off x="841534" y="4215289"/>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Performance:</a:t>
            </a:r>
            <a:r>
              <a:rPr lang="en-US" sz="1100" dirty="0">
                <a:solidFill>
                  <a:srgbClr val="405449"/>
                </a:solidFill>
                <a:latin typeface="Nobile" pitchFamily="34" charset="0"/>
                <a:ea typeface="Nobile" pitchFamily="34" charset="-122"/>
                <a:cs typeface="Nobile" pitchFamily="34" charset="-120"/>
              </a:rPr>
              <a:t> High accuracy on complex projects</a:t>
            </a:r>
            <a:endParaRPr lang="en-US" sz="1100" dirty="0"/>
          </a:p>
        </p:txBody>
      </p:sp>
      <p:sp>
        <p:nvSpPr>
          <p:cNvPr id="13" name="Shape 10"/>
          <p:cNvSpPr/>
          <p:nvPr/>
        </p:nvSpPr>
        <p:spPr>
          <a:xfrm>
            <a:off x="7406164" y="1755577"/>
            <a:ext cx="6587490" cy="2897267"/>
          </a:xfrm>
          <a:prstGeom prst="roundRect">
            <a:avLst>
              <a:gd name="adj" fmla="val 5652"/>
            </a:avLst>
          </a:prstGeom>
          <a:solidFill>
            <a:srgbClr val="FAFFFA"/>
          </a:solidFill>
          <a:ln w="22860">
            <a:solidFill>
              <a:srgbClr val="CED9CE"/>
            </a:solidFill>
            <a:prstDash val="solid"/>
          </a:ln>
        </p:spPr>
      </p:sp>
      <p:sp>
        <p:nvSpPr>
          <p:cNvPr id="14" name="Shape 11"/>
          <p:cNvSpPr/>
          <p:nvPr/>
        </p:nvSpPr>
        <p:spPr>
          <a:xfrm>
            <a:off x="7429024" y="1778437"/>
            <a:ext cx="6541770" cy="545783"/>
          </a:xfrm>
          <a:prstGeom prst="roundRect">
            <a:avLst>
              <a:gd name="adj" fmla="val 24976"/>
            </a:avLst>
          </a:prstGeom>
          <a:solidFill>
            <a:srgbClr val="E8F3E8"/>
          </a:solidFill>
          <a:ln/>
        </p:spPr>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463" y="1914763"/>
            <a:ext cx="272891" cy="272891"/>
          </a:xfrm>
          <a:prstGeom prst="rect">
            <a:avLst/>
          </a:prstGeom>
        </p:spPr>
      </p:pic>
      <p:sp>
        <p:nvSpPr>
          <p:cNvPr id="16" name="Text 12"/>
          <p:cNvSpPr/>
          <p:nvPr/>
        </p:nvSpPr>
        <p:spPr>
          <a:xfrm>
            <a:off x="7610951" y="2506147"/>
            <a:ext cx="6177915" cy="232767"/>
          </a:xfrm>
          <a:prstGeom prst="rect">
            <a:avLst/>
          </a:prstGeom>
          <a:noFill/>
          <a:ln/>
        </p:spPr>
        <p:txBody>
          <a:bodyPr wrap="none" lIns="0" tIns="0" rIns="0" bIns="0" rtlCol="0" anchor="t"/>
          <a:lstStyle/>
          <a:p>
            <a:pPr marL="0" indent="0" algn="ctr">
              <a:lnSpc>
                <a:spcPts val="1800"/>
              </a:lnSpc>
              <a:buNone/>
            </a:pPr>
            <a:r>
              <a:rPr lang="en-US" sz="1100" b="1" dirty="0">
                <a:solidFill>
                  <a:srgbClr val="405449"/>
                </a:solidFill>
                <a:latin typeface="Nobile" pitchFamily="34" charset="0"/>
                <a:ea typeface="Nobile" pitchFamily="34" charset="-122"/>
                <a:cs typeface="Nobile" pitchFamily="34" charset="-120"/>
              </a:rPr>
              <a:t>DQN (Deep Q-Networks)</a:t>
            </a:r>
            <a:endParaRPr lang="en-US" sz="1100" dirty="0"/>
          </a:p>
        </p:txBody>
      </p:sp>
      <p:sp>
        <p:nvSpPr>
          <p:cNvPr id="17" name="Text 13"/>
          <p:cNvSpPr/>
          <p:nvPr/>
        </p:nvSpPr>
        <p:spPr>
          <a:xfrm>
            <a:off x="7610951" y="2847975"/>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Type:</a:t>
            </a:r>
            <a:r>
              <a:rPr lang="en-US" sz="1100" dirty="0">
                <a:solidFill>
                  <a:srgbClr val="405449"/>
                </a:solidFill>
                <a:latin typeface="Nobile" pitchFamily="34" charset="0"/>
                <a:ea typeface="Nobile" pitchFamily="34" charset="-122"/>
                <a:cs typeface="Nobile" pitchFamily="34" charset="-120"/>
              </a:rPr>
              <a:t> Value-based using neural networks</a:t>
            </a:r>
            <a:endParaRPr lang="en-US" sz="1100" dirty="0"/>
          </a:p>
        </p:txBody>
      </p:sp>
      <p:sp>
        <p:nvSpPr>
          <p:cNvPr id="18" name="Text 14"/>
          <p:cNvSpPr/>
          <p:nvPr/>
        </p:nvSpPr>
        <p:spPr>
          <a:xfrm>
            <a:off x="7610951" y="3189803"/>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Mechanism:</a:t>
            </a:r>
            <a:r>
              <a:rPr lang="en-US" sz="1100" dirty="0">
                <a:solidFill>
                  <a:srgbClr val="405449"/>
                </a:solidFill>
                <a:latin typeface="Nobile" pitchFamily="34" charset="0"/>
                <a:ea typeface="Nobile" pitchFamily="34" charset="-122"/>
                <a:cs typeface="Nobile" pitchFamily="34" charset="-120"/>
              </a:rPr>
              <a:t> Learns value of each action choice</a:t>
            </a:r>
            <a:endParaRPr lang="en-US" sz="1100" dirty="0"/>
          </a:p>
        </p:txBody>
      </p:sp>
      <p:sp>
        <p:nvSpPr>
          <p:cNvPr id="19" name="Text 15"/>
          <p:cNvSpPr/>
          <p:nvPr/>
        </p:nvSpPr>
        <p:spPr>
          <a:xfrm>
            <a:off x="7610951" y="3531632"/>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Advantage:</a:t>
            </a:r>
            <a:r>
              <a:rPr lang="en-US" sz="1100" dirty="0">
                <a:solidFill>
                  <a:srgbClr val="405449"/>
                </a:solidFill>
                <a:latin typeface="Nobile" pitchFamily="34" charset="0"/>
                <a:ea typeface="Nobile" pitchFamily="34" charset="-122"/>
                <a:cs typeface="Nobile" pitchFamily="34" charset="-120"/>
              </a:rPr>
              <a:t> Fast inference, memory efficient</a:t>
            </a:r>
            <a:endParaRPr lang="en-US" sz="1100" dirty="0"/>
          </a:p>
        </p:txBody>
      </p:sp>
      <p:sp>
        <p:nvSpPr>
          <p:cNvPr id="20" name="Text 16"/>
          <p:cNvSpPr/>
          <p:nvPr/>
        </p:nvSpPr>
        <p:spPr>
          <a:xfrm>
            <a:off x="7610951" y="3873460"/>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Best For:</a:t>
            </a:r>
            <a:r>
              <a:rPr lang="en-US" sz="1100" dirty="0">
                <a:solidFill>
                  <a:srgbClr val="405449"/>
                </a:solidFill>
                <a:latin typeface="Nobile" pitchFamily="34" charset="0"/>
                <a:ea typeface="Nobile" pitchFamily="34" charset="-122"/>
                <a:cs typeface="Nobile" pitchFamily="34" charset="-120"/>
              </a:rPr>
              <a:t> Real-time predictions</a:t>
            </a:r>
            <a:endParaRPr lang="en-US" sz="1100" dirty="0"/>
          </a:p>
        </p:txBody>
      </p:sp>
      <p:sp>
        <p:nvSpPr>
          <p:cNvPr id="21" name="Text 17"/>
          <p:cNvSpPr/>
          <p:nvPr/>
        </p:nvSpPr>
        <p:spPr>
          <a:xfrm>
            <a:off x="7610951" y="4215289"/>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Performance:</a:t>
            </a:r>
            <a:r>
              <a:rPr lang="en-US" sz="1100" dirty="0">
                <a:solidFill>
                  <a:srgbClr val="405449"/>
                </a:solidFill>
                <a:latin typeface="Nobile" pitchFamily="34" charset="0"/>
                <a:ea typeface="Nobile" pitchFamily="34" charset="-122"/>
                <a:cs typeface="Nobile" pitchFamily="34" charset="-120"/>
              </a:rPr>
              <a:t> Rapid prediction times (0.06-1.1s)</a:t>
            </a:r>
            <a:endParaRPr lang="en-US" sz="1100" dirty="0"/>
          </a:p>
        </p:txBody>
      </p:sp>
      <p:sp>
        <p:nvSpPr>
          <p:cNvPr id="22" name="Shape 18"/>
          <p:cNvSpPr/>
          <p:nvPr/>
        </p:nvSpPr>
        <p:spPr>
          <a:xfrm>
            <a:off x="636746" y="4834771"/>
            <a:ext cx="6587490" cy="2897267"/>
          </a:xfrm>
          <a:prstGeom prst="roundRect">
            <a:avLst>
              <a:gd name="adj" fmla="val 5652"/>
            </a:avLst>
          </a:prstGeom>
          <a:solidFill>
            <a:srgbClr val="FAFFFA"/>
          </a:solidFill>
          <a:ln w="22860">
            <a:solidFill>
              <a:srgbClr val="CED9CE"/>
            </a:solidFill>
            <a:prstDash val="solid"/>
          </a:ln>
        </p:spPr>
      </p:sp>
      <p:sp>
        <p:nvSpPr>
          <p:cNvPr id="23" name="Shape 19"/>
          <p:cNvSpPr/>
          <p:nvPr/>
        </p:nvSpPr>
        <p:spPr>
          <a:xfrm>
            <a:off x="659606" y="4857631"/>
            <a:ext cx="6541770" cy="545783"/>
          </a:xfrm>
          <a:prstGeom prst="roundRect">
            <a:avLst>
              <a:gd name="adj" fmla="val 24976"/>
            </a:avLst>
          </a:prstGeom>
          <a:solidFill>
            <a:srgbClr val="E8F3E8"/>
          </a:solidFill>
          <a:ln/>
        </p:spPr>
      </p:sp>
      <p:pic>
        <p:nvPicPr>
          <p:cNvPr id="2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4046" y="4993958"/>
            <a:ext cx="272891" cy="272891"/>
          </a:xfrm>
          <a:prstGeom prst="rect">
            <a:avLst/>
          </a:prstGeom>
        </p:spPr>
      </p:pic>
      <p:sp>
        <p:nvSpPr>
          <p:cNvPr id="25" name="Text 20"/>
          <p:cNvSpPr/>
          <p:nvPr/>
        </p:nvSpPr>
        <p:spPr>
          <a:xfrm>
            <a:off x="841534" y="5585341"/>
            <a:ext cx="6177915" cy="232767"/>
          </a:xfrm>
          <a:prstGeom prst="rect">
            <a:avLst/>
          </a:prstGeom>
          <a:noFill/>
          <a:ln/>
        </p:spPr>
        <p:txBody>
          <a:bodyPr wrap="none" lIns="0" tIns="0" rIns="0" bIns="0" rtlCol="0" anchor="t"/>
          <a:lstStyle/>
          <a:p>
            <a:pPr marL="0" indent="0" algn="ctr">
              <a:lnSpc>
                <a:spcPts val="1800"/>
              </a:lnSpc>
              <a:buNone/>
            </a:pPr>
            <a:r>
              <a:rPr lang="en-US" sz="1100" b="1" dirty="0">
                <a:solidFill>
                  <a:srgbClr val="405449"/>
                </a:solidFill>
                <a:latin typeface="Nobile" pitchFamily="34" charset="0"/>
                <a:ea typeface="Nobile" pitchFamily="34" charset="-122"/>
                <a:cs typeface="Nobile" pitchFamily="34" charset="-120"/>
              </a:rPr>
              <a:t>PPO (Proximal Policy Optimization)</a:t>
            </a:r>
            <a:endParaRPr lang="en-US" sz="1100" dirty="0"/>
          </a:p>
        </p:txBody>
      </p:sp>
      <p:sp>
        <p:nvSpPr>
          <p:cNvPr id="26" name="Text 21"/>
          <p:cNvSpPr/>
          <p:nvPr/>
        </p:nvSpPr>
        <p:spPr>
          <a:xfrm>
            <a:off x="841534" y="5927169"/>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Type:</a:t>
            </a:r>
            <a:r>
              <a:rPr lang="en-US" sz="1100" dirty="0">
                <a:solidFill>
                  <a:srgbClr val="405449"/>
                </a:solidFill>
                <a:latin typeface="Nobile" pitchFamily="34" charset="0"/>
                <a:ea typeface="Nobile" pitchFamily="34" charset="-122"/>
                <a:cs typeface="Nobile" pitchFamily="34" charset="-120"/>
              </a:rPr>
              <a:t> Policy gradient with controlled updates</a:t>
            </a:r>
            <a:endParaRPr lang="en-US" sz="1100" dirty="0"/>
          </a:p>
        </p:txBody>
      </p:sp>
      <p:sp>
        <p:nvSpPr>
          <p:cNvPr id="27" name="Text 22"/>
          <p:cNvSpPr/>
          <p:nvPr/>
        </p:nvSpPr>
        <p:spPr>
          <a:xfrm>
            <a:off x="841534" y="6268998"/>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Mechanism:</a:t>
            </a:r>
            <a:r>
              <a:rPr lang="en-US" sz="1100" dirty="0">
                <a:solidFill>
                  <a:srgbClr val="405449"/>
                </a:solidFill>
                <a:latin typeface="Nobile" pitchFamily="34" charset="0"/>
                <a:ea typeface="Nobile" pitchFamily="34" charset="-122"/>
                <a:cs typeface="Nobile" pitchFamily="34" charset="-120"/>
              </a:rPr>
              <a:t> Prevents large policy changes</a:t>
            </a:r>
            <a:endParaRPr lang="en-US" sz="1100" dirty="0"/>
          </a:p>
        </p:txBody>
      </p:sp>
      <p:sp>
        <p:nvSpPr>
          <p:cNvPr id="28" name="Text 23"/>
          <p:cNvSpPr/>
          <p:nvPr/>
        </p:nvSpPr>
        <p:spPr>
          <a:xfrm>
            <a:off x="841534" y="6610826"/>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Advantage:</a:t>
            </a:r>
            <a:r>
              <a:rPr lang="en-US" sz="1100" dirty="0">
                <a:solidFill>
                  <a:srgbClr val="405449"/>
                </a:solidFill>
                <a:latin typeface="Nobile" pitchFamily="34" charset="0"/>
                <a:ea typeface="Nobile" pitchFamily="34" charset="-122"/>
                <a:cs typeface="Nobile" pitchFamily="34" charset="-120"/>
              </a:rPr>
              <a:t> Balances performance and speed</a:t>
            </a:r>
            <a:endParaRPr lang="en-US" sz="1100" dirty="0"/>
          </a:p>
        </p:txBody>
      </p:sp>
      <p:sp>
        <p:nvSpPr>
          <p:cNvPr id="29" name="Text 24"/>
          <p:cNvSpPr/>
          <p:nvPr/>
        </p:nvSpPr>
        <p:spPr>
          <a:xfrm>
            <a:off x="841534" y="6952655"/>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Best For:</a:t>
            </a:r>
            <a:r>
              <a:rPr lang="en-US" sz="1100" dirty="0">
                <a:solidFill>
                  <a:srgbClr val="405449"/>
                </a:solidFill>
                <a:latin typeface="Nobile" pitchFamily="34" charset="0"/>
                <a:ea typeface="Nobile" pitchFamily="34" charset="-122"/>
                <a:cs typeface="Nobile" pitchFamily="34" charset="-120"/>
              </a:rPr>
              <a:t> General-purpose deployment</a:t>
            </a:r>
            <a:endParaRPr lang="en-US" sz="1100" dirty="0"/>
          </a:p>
        </p:txBody>
      </p:sp>
      <p:sp>
        <p:nvSpPr>
          <p:cNvPr id="30" name="Text 25"/>
          <p:cNvSpPr/>
          <p:nvPr/>
        </p:nvSpPr>
        <p:spPr>
          <a:xfrm>
            <a:off x="841534" y="7294483"/>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Performance:</a:t>
            </a:r>
            <a:r>
              <a:rPr lang="en-US" sz="1100" dirty="0">
                <a:solidFill>
                  <a:srgbClr val="405449"/>
                </a:solidFill>
                <a:latin typeface="Nobile" pitchFamily="34" charset="0"/>
                <a:ea typeface="Nobile" pitchFamily="34" charset="-122"/>
                <a:cs typeface="Nobile" pitchFamily="34" charset="-120"/>
              </a:rPr>
              <a:t> Very fast training</a:t>
            </a:r>
            <a:endParaRPr lang="en-US" sz="1100" dirty="0"/>
          </a:p>
        </p:txBody>
      </p:sp>
      <p:sp>
        <p:nvSpPr>
          <p:cNvPr id="31" name="Shape 26"/>
          <p:cNvSpPr/>
          <p:nvPr/>
        </p:nvSpPr>
        <p:spPr>
          <a:xfrm>
            <a:off x="7406164" y="4834771"/>
            <a:ext cx="6587490" cy="2897267"/>
          </a:xfrm>
          <a:prstGeom prst="roundRect">
            <a:avLst>
              <a:gd name="adj" fmla="val 5652"/>
            </a:avLst>
          </a:prstGeom>
          <a:solidFill>
            <a:srgbClr val="FAFFFA"/>
          </a:solidFill>
          <a:ln w="22860">
            <a:solidFill>
              <a:srgbClr val="CED9CE"/>
            </a:solidFill>
            <a:prstDash val="solid"/>
          </a:ln>
        </p:spPr>
      </p:sp>
      <p:sp>
        <p:nvSpPr>
          <p:cNvPr id="32" name="Shape 27"/>
          <p:cNvSpPr/>
          <p:nvPr/>
        </p:nvSpPr>
        <p:spPr>
          <a:xfrm>
            <a:off x="7429024" y="4857631"/>
            <a:ext cx="6541770" cy="545783"/>
          </a:xfrm>
          <a:prstGeom prst="roundRect">
            <a:avLst>
              <a:gd name="adj" fmla="val 24976"/>
            </a:avLst>
          </a:prstGeom>
          <a:solidFill>
            <a:srgbClr val="E8F3E8"/>
          </a:solidFill>
          <a:ln/>
        </p:spPr>
      </p:sp>
      <p:pic>
        <p:nvPicPr>
          <p:cNvPr id="3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3463" y="4993958"/>
            <a:ext cx="272891" cy="272891"/>
          </a:xfrm>
          <a:prstGeom prst="rect">
            <a:avLst/>
          </a:prstGeom>
        </p:spPr>
      </p:pic>
      <p:sp>
        <p:nvSpPr>
          <p:cNvPr id="34" name="Text 28"/>
          <p:cNvSpPr/>
          <p:nvPr/>
        </p:nvSpPr>
        <p:spPr>
          <a:xfrm>
            <a:off x="7610951" y="5585341"/>
            <a:ext cx="6177915" cy="232767"/>
          </a:xfrm>
          <a:prstGeom prst="rect">
            <a:avLst/>
          </a:prstGeom>
          <a:noFill/>
          <a:ln/>
        </p:spPr>
        <p:txBody>
          <a:bodyPr wrap="none" lIns="0" tIns="0" rIns="0" bIns="0" rtlCol="0" anchor="t"/>
          <a:lstStyle/>
          <a:p>
            <a:pPr marL="0" indent="0" algn="ctr">
              <a:lnSpc>
                <a:spcPts val="1800"/>
              </a:lnSpc>
              <a:buNone/>
            </a:pPr>
            <a:r>
              <a:rPr lang="en-US" sz="1100" b="1" dirty="0">
                <a:solidFill>
                  <a:srgbClr val="405449"/>
                </a:solidFill>
                <a:latin typeface="Nobile" pitchFamily="34" charset="0"/>
                <a:ea typeface="Nobile" pitchFamily="34" charset="-122"/>
                <a:cs typeface="Nobile" pitchFamily="34" charset="-120"/>
              </a:rPr>
              <a:t>TRPO (Trust Region Policy Optimization)</a:t>
            </a:r>
            <a:endParaRPr lang="en-US" sz="1100" dirty="0"/>
          </a:p>
        </p:txBody>
      </p:sp>
      <p:sp>
        <p:nvSpPr>
          <p:cNvPr id="35" name="Text 29"/>
          <p:cNvSpPr/>
          <p:nvPr/>
        </p:nvSpPr>
        <p:spPr>
          <a:xfrm>
            <a:off x="7610951" y="5927169"/>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Type:</a:t>
            </a:r>
            <a:r>
              <a:rPr lang="en-US" sz="1100" dirty="0">
                <a:solidFill>
                  <a:srgbClr val="405449"/>
                </a:solidFill>
                <a:latin typeface="Nobile" pitchFamily="34" charset="0"/>
                <a:ea typeface="Nobile" pitchFamily="34" charset="-122"/>
                <a:cs typeface="Nobile" pitchFamily="34" charset="-120"/>
              </a:rPr>
              <a:t> Policy gradient with strict constraints</a:t>
            </a:r>
            <a:endParaRPr lang="en-US" sz="1100" dirty="0"/>
          </a:p>
        </p:txBody>
      </p:sp>
      <p:sp>
        <p:nvSpPr>
          <p:cNvPr id="36" name="Text 30"/>
          <p:cNvSpPr/>
          <p:nvPr/>
        </p:nvSpPr>
        <p:spPr>
          <a:xfrm>
            <a:off x="7610951" y="6268998"/>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Mechanism:</a:t>
            </a:r>
            <a:r>
              <a:rPr lang="en-US" sz="1100" dirty="0">
                <a:solidFill>
                  <a:srgbClr val="405449"/>
                </a:solidFill>
                <a:latin typeface="Nobile" pitchFamily="34" charset="0"/>
                <a:ea typeface="Nobile" pitchFamily="34" charset="-122"/>
                <a:cs typeface="Nobile" pitchFamily="34" charset="-120"/>
              </a:rPr>
              <a:t> Ensures stable improvement within trust region</a:t>
            </a:r>
            <a:endParaRPr lang="en-US" sz="1100" dirty="0"/>
          </a:p>
        </p:txBody>
      </p:sp>
      <p:sp>
        <p:nvSpPr>
          <p:cNvPr id="37" name="Text 31"/>
          <p:cNvSpPr/>
          <p:nvPr/>
        </p:nvSpPr>
        <p:spPr>
          <a:xfrm>
            <a:off x="7610951" y="6610826"/>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Advantage:</a:t>
            </a:r>
            <a:r>
              <a:rPr lang="en-US" sz="1100" dirty="0">
                <a:solidFill>
                  <a:srgbClr val="405449"/>
                </a:solidFill>
                <a:latin typeface="Nobile" pitchFamily="34" charset="0"/>
                <a:ea typeface="Nobile" pitchFamily="34" charset="-122"/>
                <a:cs typeface="Nobile" pitchFamily="34" charset="-120"/>
              </a:rPr>
              <a:t> Highest accuracy on simple data</a:t>
            </a:r>
            <a:endParaRPr lang="en-US" sz="1100" dirty="0"/>
          </a:p>
        </p:txBody>
      </p:sp>
      <p:sp>
        <p:nvSpPr>
          <p:cNvPr id="38" name="Text 32"/>
          <p:cNvSpPr/>
          <p:nvPr/>
        </p:nvSpPr>
        <p:spPr>
          <a:xfrm>
            <a:off x="7610951" y="6952655"/>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Best For:</a:t>
            </a:r>
            <a:r>
              <a:rPr lang="en-US" sz="1100" dirty="0">
                <a:solidFill>
                  <a:srgbClr val="405449"/>
                </a:solidFill>
                <a:latin typeface="Nobile" pitchFamily="34" charset="0"/>
                <a:ea typeface="Nobile" pitchFamily="34" charset="-122"/>
                <a:cs typeface="Nobile" pitchFamily="34" charset="-120"/>
              </a:rPr>
              <a:t> High-precision fault detection</a:t>
            </a:r>
            <a:endParaRPr lang="en-US" sz="1100" dirty="0"/>
          </a:p>
        </p:txBody>
      </p:sp>
      <p:sp>
        <p:nvSpPr>
          <p:cNvPr id="39" name="Text 33"/>
          <p:cNvSpPr/>
          <p:nvPr/>
        </p:nvSpPr>
        <p:spPr>
          <a:xfrm>
            <a:off x="7610951" y="7294483"/>
            <a:ext cx="6177915" cy="232767"/>
          </a:xfrm>
          <a:prstGeom prst="rect">
            <a:avLst/>
          </a:prstGeom>
          <a:noFill/>
          <a:ln/>
        </p:spPr>
        <p:txBody>
          <a:bodyPr wrap="none" lIns="0" tIns="0" rIns="0" bIns="0" rtlCol="0" anchor="t"/>
          <a:lstStyle/>
          <a:p>
            <a:pPr marL="0" indent="0" algn="l">
              <a:lnSpc>
                <a:spcPts val="1800"/>
              </a:lnSpc>
              <a:buNone/>
            </a:pPr>
            <a:r>
              <a:rPr lang="en-US" sz="1100" b="1" dirty="0">
                <a:solidFill>
                  <a:srgbClr val="405449"/>
                </a:solidFill>
                <a:latin typeface="Nobile" pitchFamily="34" charset="0"/>
                <a:ea typeface="Nobile" pitchFamily="34" charset="-122"/>
                <a:cs typeface="Nobile" pitchFamily="34" charset="-120"/>
              </a:rPr>
              <a:t>Performance:</a:t>
            </a:r>
            <a:r>
              <a:rPr lang="en-US" sz="1100" dirty="0">
                <a:solidFill>
                  <a:srgbClr val="405449"/>
                </a:solidFill>
                <a:latin typeface="Nobile" pitchFamily="34" charset="0"/>
                <a:ea typeface="Nobile" pitchFamily="34" charset="-122"/>
                <a:cs typeface="Nobile" pitchFamily="34" charset="-120"/>
              </a:rPr>
              <a:t> APFD 0.56 on industrial robots</a:t>
            </a:r>
            <a:endParaRPr lang="en-US" sz="1100" dirty="0"/>
          </a:p>
        </p:txBody>
      </p:sp>
      <p:pic>
        <p:nvPicPr>
          <p:cNvPr id="41" name="Picture 40">
            <a:extLst>
              <a:ext uri="{FF2B5EF4-FFF2-40B4-BE49-F238E27FC236}">
                <a16:creationId xmlns:a16="http://schemas.microsoft.com/office/drawing/2014/main" id="{D0933CA2-84E6-8115-B17D-0E22DE23662D}"/>
              </a:ext>
            </a:extLst>
          </p:cNvPr>
          <p:cNvPicPr>
            <a:picLocks noChangeAspect="1"/>
          </p:cNvPicPr>
          <p:nvPr/>
        </p:nvPicPr>
        <p:blipFill>
          <a:blip r:embed="rId11"/>
          <a:stretch>
            <a:fillRect/>
          </a:stretch>
        </p:blipFill>
        <p:spPr>
          <a:xfrm>
            <a:off x="12876028" y="7732037"/>
            <a:ext cx="1754372" cy="4532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1921</Words>
  <Application>Microsoft Office PowerPoint</Application>
  <PresentationFormat>Custom</PresentationFormat>
  <Paragraphs>178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Fraunces Extra Bold</vt:lpstr>
      <vt:lpstr>Nobile</vt:lpstr>
      <vt:lpstr>Arial</vt:lpstr>
      <vt:lpstr>Fraunces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Shreyans T</cp:lastModifiedBy>
  <cp:revision>2</cp:revision>
  <dcterms:created xsi:type="dcterms:W3CDTF">2025-11-05T14:35:26Z</dcterms:created>
  <dcterms:modified xsi:type="dcterms:W3CDTF">2025-11-05T14:38:43Z</dcterms:modified>
</cp:coreProperties>
</file>